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318" r:id="rId3"/>
    <p:sldId id="404" r:id="rId4"/>
    <p:sldId id="319" r:id="rId5"/>
    <p:sldId id="306" r:id="rId6"/>
    <p:sldId id="307" r:id="rId7"/>
    <p:sldId id="308" r:id="rId8"/>
    <p:sldId id="309" r:id="rId9"/>
    <p:sldId id="320" r:id="rId10"/>
    <p:sldId id="321" r:id="rId11"/>
    <p:sldId id="323" r:id="rId13"/>
    <p:sldId id="325" r:id="rId14"/>
    <p:sldId id="326" r:id="rId15"/>
    <p:sldId id="315" r:id="rId16"/>
    <p:sldId id="316" r:id="rId17"/>
    <p:sldId id="317" r:id="rId18"/>
    <p:sldId id="327" r:id="rId19"/>
    <p:sldId id="328" r:id="rId20"/>
    <p:sldId id="329" r:id="rId21"/>
    <p:sldId id="330" r:id="rId22"/>
    <p:sldId id="331" r:id="rId23"/>
    <p:sldId id="384" r:id="rId24"/>
    <p:sldId id="332" r:id="rId25"/>
    <p:sldId id="366" r:id="rId26"/>
    <p:sldId id="367" r:id="rId27"/>
    <p:sldId id="388" r:id="rId28"/>
    <p:sldId id="311" r:id="rId29"/>
    <p:sldId id="298" r:id="rId30"/>
    <p:sldId id="385" r:id="rId31"/>
    <p:sldId id="297" r:id="rId32"/>
    <p:sldId id="296" r:id="rId33"/>
    <p:sldId id="310" r:id="rId34"/>
    <p:sldId id="386" r:id="rId35"/>
    <p:sldId id="387" r:id="rId36"/>
    <p:sldId id="312" r:id="rId37"/>
    <p:sldId id="293" r:id="rId38"/>
    <p:sldId id="294" r:id="rId39"/>
    <p:sldId id="289" r:id="rId40"/>
    <p:sldId id="368" r:id="rId41"/>
    <p:sldId id="29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82" d="100"/>
          <a:sy n="82" d="100"/>
        </p:scale>
        <p:origin x="672" y="58"/>
      </p:cViewPr>
      <p:guideLst>
        <p:guide orient="horz" pos="2129"/>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6041291-D635-4BE3-AC35-AB6E1E4DD57D}" type="doc">
      <dgm:prSet loTypeId="urn:microsoft.com/office/officeart/2005/8/layout/matrix2" loCatId="matrix" qsTypeId="urn:microsoft.com/office/officeart/2005/8/quickstyle/simple1#1" qsCatId="simple" csTypeId="urn:microsoft.com/office/officeart/2005/8/colors/accent1_2#1" csCatId="accent1" phldr="0"/>
      <dgm:spPr/>
      <dgm:t>
        <a:bodyPr/>
        <a:lstStyle/>
        <a:p>
          <a:endParaRPr lang="en-US"/>
        </a:p>
      </dgm:t>
    </dgm:pt>
    <dgm:pt modelId="{4F093016-3D68-4793-B172-DD02F1715125}">
      <dgm:prSet phldrT="[Text]" phldr="0" custT="0"/>
      <dgm:spPr/>
      <dgm:t>
        <a:bodyPr vert="horz" wrap="square"/>
        <a:lstStyle/>
        <a:p>
          <a:pPr>
            <a:lnSpc>
              <a:spcPct val="100000"/>
            </a:lnSpc>
            <a:spcBef>
              <a:spcPct val="0"/>
            </a:spcBef>
            <a:spcAft>
              <a:spcPct val="35000"/>
            </a:spcAft>
          </a:pPr>
          <a:r>
            <a:rPr lang="en-US" dirty="0"/>
            <a:t>S</a:t>
          </a:r>
        </a:p>
      </dgm:t>
    </dgm:pt>
    <dgm:pt modelId="{FD1EE703-4776-4158-92E8-29BD072D7D38}" cxnId="{6E2103A4-5C73-4404-8AE2-779C2401AD84}" type="parTrans">
      <dgm:prSet/>
      <dgm:spPr/>
      <dgm:t>
        <a:bodyPr/>
        <a:lstStyle/>
        <a:p>
          <a:endParaRPr lang="en-US"/>
        </a:p>
      </dgm:t>
    </dgm:pt>
    <dgm:pt modelId="{BD8698B2-45A9-4B36-9D66-470492BCADB9}" cxnId="{6E2103A4-5C73-4404-8AE2-779C2401AD84}" type="sibTrans">
      <dgm:prSet/>
      <dgm:spPr/>
      <dgm:t>
        <a:bodyPr/>
        <a:lstStyle/>
        <a:p>
          <a:endParaRPr lang="en-US"/>
        </a:p>
      </dgm:t>
    </dgm:pt>
    <dgm:pt modelId="{66B58038-7E39-4350-97EE-BC50B1C2BADD}">
      <dgm:prSet phldrT="[Text]" phldr="0" custT="0"/>
      <dgm:spPr/>
      <dgm:t>
        <a:bodyPr vert="horz" wrap="square"/>
        <a:lstStyle/>
        <a:p>
          <a:pPr>
            <a:lnSpc>
              <a:spcPct val="100000"/>
            </a:lnSpc>
            <a:spcBef>
              <a:spcPct val="0"/>
            </a:spcBef>
            <a:spcAft>
              <a:spcPct val="35000"/>
            </a:spcAft>
          </a:pPr>
          <a:r>
            <a:rPr lang="en-US" dirty="0"/>
            <a:t>W</a:t>
          </a:r>
        </a:p>
      </dgm:t>
    </dgm:pt>
    <dgm:pt modelId="{63C89DD2-0104-4FBC-BAC0-619DFC355632}" cxnId="{FEA02E23-D3D6-45B4-96BF-83631BD61B25}" type="parTrans">
      <dgm:prSet/>
      <dgm:spPr/>
      <dgm:t>
        <a:bodyPr/>
        <a:lstStyle/>
        <a:p>
          <a:endParaRPr lang="en-US"/>
        </a:p>
      </dgm:t>
    </dgm:pt>
    <dgm:pt modelId="{8340A1C5-6FE6-47AE-979C-5FC207462CC7}" cxnId="{FEA02E23-D3D6-45B4-96BF-83631BD61B25}" type="sibTrans">
      <dgm:prSet/>
      <dgm:spPr/>
      <dgm:t>
        <a:bodyPr/>
        <a:lstStyle/>
        <a:p>
          <a:endParaRPr lang="en-US"/>
        </a:p>
      </dgm:t>
    </dgm:pt>
    <dgm:pt modelId="{8FBAB7DD-7892-49B8-A1A8-3FECC1DB42AD}">
      <dgm:prSet phldrT="[Text]" phldr="0" custT="0"/>
      <dgm:spPr/>
      <dgm:t>
        <a:bodyPr vert="horz" wrap="square"/>
        <a:lstStyle/>
        <a:p>
          <a:pPr>
            <a:lnSpc>
              <a:spcPct val="100000"/>
            </a:lnSpc>
            <a:spcBef>
              <a:spcPct val="0"/>
            </a:spcBef>
            <a:spcAft>
              <a:spcPct val="35000"/>
            </a:spcAft>
          </a:pPr>
          <a:r>
            <a:rPr lang="en-US" dirty="0"/>
            <a:t>O</a:t>
          </a:r>
        </a:p>
      </dgm:t>
    </dgm:pt>
    <dgm:pt modelId="{C6DDC852-4F81-44A2-8AA2-2C6074A1BB00}" cxnId="{848BB973-CB79-439F-B2CE-A5073F6DFE30}" type="parTrans">
      <dgm:prSet/>
      <dgm:spPr/>
      <dgm:t>
        <a:bodyPr/>
        <a:lstStyle/>
        <a:p>
          <a:endParaRPr lang="en-US"/>
        </a:p>
      </dgm:t>
    </dgm:pt>
    <dgm:pt modelId="{1B451D25-6E72-422E-89FF-100EC983836D}" cxnId="{848BB973-CB79-439F-B2CE-A5073F6DFE30}" type="sibTrans">
      <dgm:prSet/>
      <dgm:spPr/>
      <dgm:t>
        <a:bodyPr/>
        <a:lstStyle/>
        <a:p>
          <a:endParaRPr lang="en-US"/>
        </a:p>
      </dgm:t>
    </dgm:pt>
    <dgm:pt modelId="{D53F752B-610F-429D-A472-9101931EE029}">
      <dgm:prSet phldrT="[Text]" phldr="0" custT="0"/>
      <dgm:spPr/>
      <dgm:t>
        <a:bodyPr vert="horz" wrap="square"/>
        <a:lstStyle/>
        <a:p>
          <a:pPr>
            <a:lnSpc>
              <a:spcPct val="100000"/>
            </a:lnSpc>
            <a:spcBef>
              <a:spcPct val="0"/>
            </a:spcBef>
            <a:spcAft>
              <a:spcPct val="35000"/>
            </a:spcAft>
          </a:pPr>
          <a:r>
            <a:rPr lang="en-US" dirty="0"/>
            <a:t>T</a:t>
          </a:r>
        </a:p>
      </dgm:t>
    </dgm:pt>
    <dgm:pt modelId="{015AB307-BE2E-4D9C-AB71-C46979A3E022}" cxnId="{DCFEB050-1797-4106-B16B-54DD23A626EA}" type="parTrans">
      <dgm:prSet/>
      <dgm:spPr/>
      <dgm:t>
        <a:bodyPr/>
        <a:lstStyle/>
        <a:p>
          <a:endParaRPr lang="en-US"/>
        </a:p>
      </dgm:t>
    </dgm:pt>
    <dgm:pt modelId="{EA505F1C-9A9F-4E78-81A0-992A7B10F592}" cxnId="{DCFEB050-1797-4106-B16B-54DD23A626EA}" type="sibTrans">
      <dgm:prSet/>
      <dgm:spPr/>
      <dgm:t>
        <a:bodyPr/>
        <a:lstStyle/>
        <a:p>
          <a:endParaRPr lang="en-US"/>
        </a:p>
      </dgm:t>
    </dgm:pt>
    <dgm:pt modelId="{1452221C-C0D0-436E-B600-CF1715C402B1}" type="pres">
      <dgm:prSet presAssocID="{26041291-D635-4BE3-AC35-AB6E1E4DD57D}" presName="matrix" presStyleCnt="0">
        <dgm:presLayoutVars>
          <dgm:chMax val="1"/>
          <dgm:dir/>
          <dgm:resizeHandles val="exact"/>
        </dgm:presLayoutVars>
      </dgm:prSet>
      <dgm:spPr/>
    </dgm:pt>
    <dgm:pt modelId="{D7380329-DE0D-4E75-BDE5-FECB49DD4A0C}" type="pres">
      <dgm:prSet presAssocID="{26041291-D635-4BE3-AC35-AB6E1E4DD57D}" presName="axisShape" presStyleLbl="bgShp" presStyleIdx="0" presStyleCnt="1"/>
      <dgm:spPr/>
    </dgm:pt>
    <dgm:pt modelId="{B57255DA-6BEB-4C3A-A336-08DFB6A44E0E}" type="pres">
      <dgm:prSet presAssocID="{26041291-D635-4BE3-AC35-AB6E1E4DD57D}" presName="rect1" presStyleLbl="node1" presStyleIdx="0" presStyleCnt="4">
        <dgm:presLayoutVars>
          <dgm:chMax val="0"/>
          <dgm:chPref val="0"/>
          <dgm:bulletEnabled val="1"/>
        </dgm:presLayoutVars>
      </dgm:prSet>
      <dgm:spPr/>
    </dgm:pt>
    <dgm:pt modelId="{D33864A5-2930-4565-8D60-52D0BFA1CD67}" type="pres">
      <dgm:prSet presAssocID="{26041291-D635-4BE3-AC35-AB6E1E4DD57D}" presName="rect2" presStyleLbl="node1" presStyleIdx="1" presStyleCnt="4">
        <dgm:presLayoutVars>
          <dgm:chMax val="0"/>
          <dgm:chPref val="0"/>
          <dgm:bulletEnabled val="1"/>
        </dgm:presLayoutVars>
      </dgm:prSet>
      <dgm:spPr/>
    </dgm:pt>
    <dgm:pt modelId="{7E4CFBEB-CAD6-4093-9908-0A80DECB2C27}" type="pres">
      <dgm:prSet presAssocID="{26041291-D635-4BE3-AC35-AB6E1E4DD57D}" presName="rect3" presStyleLbl="node1" presStyleIdx="2" presStyleCnt="4">
        <dgm:presLayoutVars>
          <dgm:chMax val="0"/>
          <dgm:chPref val="0"/>
          <dgm:bulletEnabled val="1"/>
        </dgm:presLayoutVars>
      </dgm:prSet>
      <dgm:spPr/>
    </dgm:pt>
    <dgm:pt modelId="{3D576F72-6C28-484D-8F59-FD8FE8BD531D}" type="pres">
      <dgm:prSet presAssocID="{26041291-D635-4BE3-AC35-AB6E1E4DD57D}" presName="rect4" presStyleLbl="node1" presStyleIdx="3" presStyleCnt="4">
        <dgm:presLayoutVars>
          <dgm:chMax val="0"/>
          <dgm:chPref val="0"/>
          <dgm:bulletEnabled val="1"/>
        </dgm:presLayoutVars>
      </dgm:prSet>
      <dgm:spPr/>
    </dgm:pt>
  </dgm:ptLst>
  <dgm:cxnLst>
    <dgm:cxn modelId="{FEA02E23-D3D6-45B4-96BF-83631BD61B25}" srcId="{26041291-D635-4BE3-AC35-AB6E1E4DD57D}" destId="{66B58038-7E39-4350-97EE-BC50B1C2BADD}" srcOrd="1" destOrd="0" parTransId="{63C89DD2-0104-4FBC-BAC0-619DFC355632}" sibTransId="{8340A1C5-6FE6-47AE-979C-5FC207462CC7}"/>
    <dgm:cxn modelId="{DCFEB050-1797-4106-B16B-54DD23A626EA}" srcId="{26041291-D635-4BE3-AC35-AB6E1E4DD57D}" destId="{D53F752B-610F-429D-A472-9101931EE029}" srcOrd="3" destOrd="0" parTransId="{015AB307-BE2E-4D9C-AB71-C46979A3E022}" sibTransId="{EA505F1C-9A9F-4E78-81A0-992A7B10F592}"/>
    <dgm:cxn modelId="{848BB973-CB79-439F-B2CE-A5073F6DFE30}" srcId="{26041291-D635-4BE3-AC35-AB6E1E4DD57D}" destId="{8FBAB7DD-7892-49B8-A1A8-3FECC1DB42AD}" srcOrd="2" destOrd="0" parTransId="{C6DDC852-4F81-44A2-8AA2-2C6074A1BB00}" sibTransId="{1B451D25-6E72-422E-89FF-100EC983836D}"/>
    <dgm:cxn modelId="{E3D28994-7682-4C66-9505-597D71E42169}" type="presOf" srcId="{66B58038-7E39-4350-97EE-BC50B1C2BADD}" destId="{D33864A5-2930-4565-8D60-52D0BFA1CD67}" srcOrd="0" destOrd="0" presId="urn:microsoft.com/office/officeart/2005/8/layout/matrix2"/>
    <dgm:cxn modelId="{3597219D-92CF-44A5-BF79-9EEB776A0A17}" type="presOf" srcId="{4F093016-3D68-4793-B172-DD02F1715125}" destId="{B57255DA-6BEB-4C3A-A336-08DFB6A44E0E}" srcOrd="0" destOrd="0" presId="urn:microsoft.com/office/officeart/2005/8/layout/matrix2"/>
    <dgm:cxn modelId="{1A4086A3-4381-45E3-9599-6DCDDF70225C}" type="presOf" srcId="{D53F752B-610F-429D-A472-9101931EE029}" destId="{3D576F72-6C28-484D-8F59-FD8FE8BD531D}" srcOrd="0" destOrd="0" presId="urn:microsoft.com/office/officeart/2005/8/layout/matrix2"/>
    <dgm:cxn modelId="{6E2103A4-5C73-4404-8AE2-779C2401AD84}" srcId="{26041291-D635-4BE3-AC35-AB6E1E4DD57D}" destId="{4F093016-3D68-4793-B172-DD02F1715125}" srcOrd="0" destOrd="0" parTransId="{FD1EE703-4776-4158-92E8-29BD072D7D38}" sibTransId="{BD8698B2-45A9-4B36-9D66-470492BCADB9}"/>
    <dgm:cxn modelId="{B2DB14D1-059E-444D-9212-284B366E9FDA}" type="presOf" srcId="{26041291-D635-4BE3-AC35-AB6E1E4DD57D}" destId="{1452221C-C0D0-436E-B600-CF1715C402B1}" srcOrd="0" destOrd="0" presId="urn:microsoft.com/office/officeart/2005/8/layout/matrix2"/>
    <dgm:cxn modelId="{89DECEFA-AF5F-49C4-AD10-744258391DB8}" type="presOf" srcId="{8FBAB7DD-7892-49B8-A1A8-3FECC1DB42AD}" destId="{7E4CFBEB-CAD6-4093-9908-0A80DECB2C27}" srcOrd="0" destOrd="0" presId="urn:microsoft.com/office/officeart/2005/8/layout/matrix2"/>
    <dgm:cxn modelId="{5C32B17C-8647-445C-96E3-FC904DB1C08F}" type="presParOf" srcId="{1452221C-C0D0-436E-B600-CF1715C402B1}" destId="{D7380329-DE0D-4E75-BDE5-FECB49DD4A0C}" srcOrd="0" destOrd="0" presId="urn:microsoft.com/office/officeart/2005/8/layout/matrix2"/>
    <dgm:cxn modelId="{080AF7DA-B3D9-4289-A58D-49C808B3B157}" type="presParOf" srcId="{1452221C-C0D0-436E-B600-CF1715C402B1}" destId="{B57255DA-6BEB-4C3A-A336-08DFB6A44E0E}" srcOrd="1" destOrd="0" presId="urn:microsoft.com/office/officeart/2005/8/layout/matrix2"/>
    <dgm:cxn modelId="{A2D9B5E1-F4E8-449D-9DA6-3045F5B5D4BA}" type="presParOf" srcId="{1452221C-C0D0-436E-B600-CF1715C402B1}" destId="{D33864A5-2930-4565-8D60-52D0BFA1CD67}" srcOrd="2" destOrd="0" presId="urn:microsoft.com/office/officeart/2005/8/layout/matrix2"/>
    <dgm:cxn modelId="{55330E1F-9A4B-42A9-8277-B0E9E3D812DA}" type="presParOf" srcId="{1452221C-C0D0-436E-B600-CF1715C402B1}" destId="{7E4CFBEB-CAD6-4093-9908-0A80DECB2C27}" srcOrd="3" destOrd="0" presId="urn:microsoft.com/office/officeart/2005/8/layout/matrix2"/>
    <dgm:cxn modelId="{6BD0ED9A-AA56-4294-AC27-D966DECFF084}" type="presParOf" srcId="{1452221C-C0D0-436E-B600-CF1715C402B1}" destId="{3D576F72-6C28-484D-8F59-FD8FE8BD531D}"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041291-D635-4BE3-AC35-AB6E1E4DD57D}" type="doc">
      <dgm:prSet loTypeId="urn:microsoft.com/office/officeart/2005/8/layout/matrix2" loCatId="matrix" qsTypeId="urn:microsoft.com/office/officeart/2005/8/quickstyle/simple1#3" qsCatId="simple" csTypeId="urn:microsoft.com/office/officeart/2005/8/colors/accent1_2#3" csCatId="accent1" phldr="0"/>
      <dgm:spPr/>
      <dgm:t>
        <a:bodyPr/>
        <a:lstStyle/>
        <a:p>
          <a:endParaRPr lang="en-US"/>
        </a:p>
      </dgm:t>
    </dgm:pt>
    <dgm:pt modelId="{4F093016-3D68-4793-B172-DD02F1715125}">
      <dgm:prSet phldrT="[Text]" phldr="0" custT="0"/>
      <dgm:spPr/>
      <dgm:t>
        <a:bodyPr vert="horz" wrap="square"/>
        <a:lstStyle/>
        <a:p>
          <a:pPr>
            <a:lnSpc>
              <a:spcPct val="100000"/>
            </a:lnSpc>
            <a:spcBef>
              <a:spcPct val="0"/>
            </a:spcBef>
            <a:spcAft>
              <a:spcPct val="35000"/>
            </a:spcAft>
          </a:pPr>
          <a:r>
            <a:rPr lang="en-US" dirty="0"/>
            <a:t>S</a:t>
          </a:r>
        </a:p>
      </dgm:t>
    </dgm:pt>
    <dgm:pt modelId="{FD1EE703-4776-4158-92E8-29BD072D7D38}" cxnId="{6E2103A4-5C73-4404-8AE2-779C2401AD84}" type="parTrans">
      <dgm:prSet/>
      <dgm:spPr/>
      <dgm:t>
        <a:bodyPr/>
        <a:lstStyle/>
        <a:p>
          <a:endParaRPr lang="en-US"/>
        </a:p>
      </dgm:t>
    </dgm:pt>
    <dgm:pt modelId="{BD8698B2-45A9-4B36-9D66-470492BCADB9}" cxnId="{6E2103A4-5C73-4404-8AE2-779C2401AD84}" type="sibTrans">
      <dgm:prSet/>
      <dgm:spPr/>
      <dgm:t>
        <a:bodyPr/>
        <a:lstStyle/>
        <a:p>
          <a:endParaRPr lang="en-US"/>
        </a:p>
      </dgm:t>
    </dgm:pt>
    <dgm:pt modelId="{66B58038-7E39-4350-97EE-BC50B1C2BADD}">
      <dgm:prSet phldrT="[Text]" phldr="0" custT="0"/>
      <dgm:spPr/>
      <dgm:t>
        <a:bodyPr vert="horz" wrap="square"/>
        <a:lstStyle/>
        <a:p>
          <a:pPr>
            <a:lnSpc>
              <a:spcPct val="100000"/>
            </a:lnSpc>
            <a:spcBef>
              <a:spcPct val="0"/>
            </a:spcBef>
            <a:spcAft>
              <a:spcPct val="35000"/>
            </a:spcAft>
          </a:pPr>
          <a:r>
            <a:rPr lang="en-US" dirty="0"/>
            <a:t>W</a:t>
          </a:r>
        </a:p>
      </dgm:t>
    </dgm:pt>
    <dgm:pt modelId="{63C89DD2-0104-4FBC-BAC0-619DFC355632}" cxnId="{FEA02E23-D3D6-45B4-96BF-83631BD61B25}" type="parTrans">
      <dgm:prSet/>
      <dgm:spPr/>
      <dgm:t>
        <a:bodyPr/>
        <a:lstStyle/>
        <a:p>
          <a:endParaRPr lang="en-US"/>
        </a:p>
      </dgm:t>
    </dgm:pt>
    <dgm:pt modelId="{8340A1C5-6FE6-47AE-979C-5FC207462CC7}" cxnId="{FEA02E23-D3D6-45B4-96BF-83631BD61B25}" type="sibTrans">
      <dgm:prSet/>
      <dgm:spPr/>
      <dgm:t>
        <a:bodyPr/>
        <a:lstStyle/>
        <a:p>
          <a:endParaRPr lang="en-US"/>
        </a:p>
      </dgm:t>
    </dgm:pt>
    <dgm:pt modelId="{8FBAB7DD-7892-49B8-A1A8-3FECC1DB42AD}">
      <dgm:prSet phldrT="[Text]" phldr="0" custT="0"/>
      <dgm:spPr/>
      <dgm:t>
        <a:bodyPr vert="horz" wrap="square"/>
        <a:lstStyle/>
        <a:p>
          <a:pPr>
            <a:lnSpc>
              <a:spcPct val="100000"/>
            </a:lnSpc>
            <a:spcBef>
              <a:spcPct val="0"/>
            </a:spcBef>
            <a:spcAft>
              <a:spcPct val="35000"/>
            </a:spcAft>
          </a:pPr>
          <a:r>
            <a:rPr lang="en-US" dirty="0"/>
            <a:t>O</a:t>
          </a:r>
        </a:p>
      </dgm:t>
    </dgm:pt>
    <dgm:pt modelId="{C6DDC852-4F81-44A2-8AA2-2C6074A1BB00}" cxnId="{848BB973-CB79-439F-B2CE-A5073F6DFE30}" type="parTrans">
      <dgm:prSet/>
      <dgm:spPr/>
      <dgm:t>
        <a:bodyPr/>
        <a:lstStyle/>
        <a:p>
          <a:endParaRPr lang="en-US"/>
        </a:p>
      </dgm:t>
    </dgm:pt>
    <dgm:pt modelId="{1B451D25-6E72-422E-89FF-100EC983836D}" cxnId="{848BB973-CB79-439F-B2CE-A5073F6DFE30}" type="sibTrans">
      <dgm:prSet/>
      <dgm:spPr/>
      <dgm:t>
        <a:bodyPr/>
        <a:lstStyle/>
        <a:p>
          <a:endParaRPr lang="en-US"/>
        </a:p>
      </dgm:t>
    </dgm:pt>
    <dgm:pt modelId="{D53F752B-610F-429D-A472-9101931EE029}">
      <dgm:prSet phldrT="[Text]" phldr="0" custT="0"/>
      <dgm:spPr/>
      <dgm:t>
        <a:bodyPr vert="horz" wrap="square"/>
        <a:lstStyle/>
        <a:p>
          <a:pPr>
            <a:lnSpc>
              <a:spcPct val="100000"/>
            </a:lnSpc>
            <a:spcBef>
              <a:spcPct val="0"/>
            </a:spcBef>
            <a:spcAft>
              <a:spcPct val="35000"/>
            </a:spcAft>
          </a:pPr>
          <a:r>
            <a:rPr lang="en-US" dirty="0"/>
            <a:t>T</a:t>
          </a:r>
        </a:p>
      </dgm:t>
    </dgm:pt>
    <dgm:pt modelId="{015AB307-BE2E-4D9C-AB71-C46979A3E022}" cxnId="{DCFEB050-1797-4106-B16B-54DD23A626EA}" type="parTrans">
      <dgm:prSet/>
      <dgm:spPr/>
      <dgm:t>
        <a:bodyPr/>
        <a:lstStyle/>
        <a:p>
          <a:endParaRPr lang="en-US"/>
        </a:p>
      </dgm:t>
    </dgm:pt>
    <dgm:pt modelId="{EA505F1C-9A9F-4E78-81A0-992A7B10F592}" cxnId="{DCFEB050-1797-4106-B16B-54DD23A626EA}" type="sibTrans">
      <dgm:prSet/>
      <dgm:spPr/>
      <dgm:t>
        <a:bodyPr/>
        <a:lstStyle/>
        <a:p>
          <a:endParaRPr lang="en-US"/>
        </a:p>
      </dgm:t>
    </dgm:pt>
    <dgm:pt modelId="{1452221C-C0D0-436E-B600-CF1715C402B1}" type="pres">
      <dgm:prSet presAssocID="{26041291-D635-4BE3-AC35-AB6E1E4DD57D}" presName="matrix" presStyleCnt="0">
        <dgm:presLayoutVars>
          <dgm:chMax val="1"/>
          <dgm:dir/>
          <dgm:resizeHandles val="exact"/>
        </dgm:presLayoutVars>
      </dgm:prSet>
      <dgm:spPr/>
    </dgm:pt>
    <dgm:pt modelId="{D7380329-DE0D-4E75-BDE5-FECB49DD4A0C}" type="pres">
      <dgm:prSet presAssocID="{26041291-D635-4BE3-AC35-AB6E1E4DD57D}" presName="axisShape" presStyleLbl="bgShp" presStyleIdx="0" presStyleCnt="1"/>
      <dgm:spPr/>
    </dgm:pt>
    <dgm:pt modelId="{B57255DA-6BEB-4C3A-A336-08DFB6A44E0E}" type="pres">
      <dgm:prSet presAssocID="{26041291-D635-4BE3-AC35-AB6E1E4DD57D}" presName="rect1" presStyleLbl="node1" presStyleIdx="0" presStyleCnt="4">
        <dgm:presLayoutVars>
          <dgm:chMax val="0"/>
          <dgm:chPref val="0"/>
          <dgm:bulletEnabled val="1"/>
        </dgm:presLayoutVars>
      </dgm:prSet>
      <dgm:spPr/>
    </dgm:pt>
    <dgm:pt modelId="{D33864A5-2930-4565-8D60-52D0BFA1CD67}" type="pres">
      <dgm:prSet presAssocID="{26041291-D635-4BE3-AC35-AB6E1E4DD57D}" presName="rect2" presStyleLbl="node1" presStyleIdx="1" presStyleCnt="4">
        <dgm:presLayoutVars>
          <dgm:chMax val="0"/>
          <dgm:chPref val="0"/>
          <dgm:bulletEnabled val="1"/>
        </dgm:presLayoutVars>
      </dgm:prSet>
      <dgm:spPr/>
    </dgm:pt>
    <dgm:pt modelId="{7E4CFBEB-CAD6-4093-9908-0A80DECB2C27}" type="pres">
      <dgm:prSet presAssocID="{26041291-D635-4BE3-AC35-AB6E1E4DD57D}" presName="rect3" presStyleLbl="node1" presStyleIdx="2" presStyleCnt="4">
        <dgm:presLayoutVars>
          <dgm:chMax val="0"/>
          <dgm:chPref val="0"/>
          <dgm:bulletEnabled val="1"/>
        </dgm:presLayoutVars>
      </dgm:prSet>
      <dgm:spPr/>
    </dgm:pt>
    <dgm:pt modelId="{3D576F72-6C28-484D-8F59-FD8FE8BD531D}" type="pres">
      <dgm:prSet presAssocID="{26041291-D635-4BE3-AC35-AB6E1E4DD57D}" presName="rect4" presStyleLbl="node1" presStyleIdx="3" presStyleCnt="4">
        <dgm:presLayoutVars>
          <dgm:chMax val="0"/>
          <dgm:chPref val="0"/>
          <dgm:bulletEnabled val="1"/>
        </dgm:presLayoutVars>
      </dgm:prSet>
      <dgm:spPr/>
    </dgm:pt>
  </dgm:ptLst>
  <dgm:cxnLst>
    <dgm:cxn modelId="{DF37811F-EBE2-4E22-9509-F5507FD98F9C}" type="presOf" srcId="{4F093016-3D68-4793-B172-DD02F1715125}" destId="{B57255DA-6BEB-4C3A-A336-08DFB6A44E0E}" srcOrd="0" destOrd="0" presId="urn:microsoft.com/office/officeart/2005/8/layout/matrix2"/>
    <dgm:cxn modelId="{FEA02E23-D3D6-45B4-96BF-83631BD61B25}" srcId="{26041291-D635-4BE3-AC35-AB6E1E4DD57D}" destId="{66B58038-7E39-4350-97EE-BC50B1C2BADD}" srcOrd="1" destOrd="0" parTransId="{63C89DD2-0104-4FBC-BAC0-619DFC355632}" sibTransId="{8340A1C5-6FE6-47AE-979C-5FC207462CC7}"/>
    <dgm:cxn modelId="{7D244D2D-5837-48DD-98AC-F9A03D8CAF9C}" type="presOf" srcId="{8FBAB7DD-7892-49B8-A1A8-3FECC1DB42AD}" destId="{7E4CFBEB-CAD6-4093-9908-0A80DECB2C27}" srcOrd="0" destOrd="0" presId="urn:microsoft.com/office/officeart/2005/8/layout/matrix2"/>
    <dgm:cxn modelId="{56B73E30-9633-421C-BE94-6B096EBD8D9C}" type="presOf" srcId="{66B58038-7E39-4350-97EE-BC50B1C2BADD}" destId="{D33864A5-2930-4565-8D60-52D0BFA1CD67}" srcOrd="0" destOrd="0" presId="urn:microsoft.com/office/officeart/2005/8/layout/matrix2"/>
    <dgm:cxn modelId="{CCF4B26E-BA7E-46F7-89C4-BF861CB664F0}" type="presOf" srcId="{26041291-D635-4BE3-AC35-AB6E1E4DD57D}" destId="{1452221C-C0D0-436E-B600-CF1715C402B1}" srcOrd="0" destOrd="0" presId="urn:microsoft.com/office/officeart/2005/8/layout/matrix2"/>
    <dgm:cxn modelId="{DCFEB050-1797-4106-B16B-54DD23A626EA}" srcId="{26041291-D635-4BE3-AC35-AB6E1E4DD57D}" destId="{D53F752B-610F-429D-A472-9101931EE029}" srcOrd="3" destOrd="0" parTransId="{015AB307-BE2E-4D9C-AB71-C46979A3E022}" sibTransId="{EA505F1C-9A9F-4E78-81A0-992A7B10F592}"/>
    <dgm:cxn modelId="{848BB973-CB79-439F-B2CE-A5073F6DFE30}" srcId="{26041291-D635-4BE3-AC35-AB6E1E4DD57D}" destId="{8FBAB7DD-7892-49B8-A1A8-3FECC1DB42AD}" srcOrd="2" destOrd="0" parTransId="{C6DDC852-4F81-44A2-8AA2-2C6074A1BB00}" sibTransId="{1B451D25-6E72-422E-89FF-100EC983836D}"/>
    <dgm:cxn modelId="{6E2103A4-5C73-4404-8AE2-779C2401AD84}" srcId="{26041291-D635-4BE3-AC35-AB6E1E4DD57D}" destId="{4F093016-3D68-4793-B172-DD02F1715125}" srcOrd="0" destOrd="0" parTransId="{FD1EE703-4776-4158-92E8-29BD072D7D38}" sibTransId="{BD8698B2-45A9-4B36-9D66-470492BCADB9}"/>
    <dgm:cxn modelId="{A04103A6-0245-4F3B-BB69-929E00E3670E}" type="presOf" srcId="{D53F752B-610F-429D-A472-9101931EE029}" destId="{3D576F72-6C28-484D-8F59-FD8FE8BD531D}" srcOrd="0" destOrd="0" presId="urn:microsoft.com/office/officeart/2005/8/layout/matrix2"/>
    <dgm:cxn modelId="{D3C70F94-9B00-4EE1-AE46-F8A3E8EA07AC}" type="presParOf" srcId="{1452221C-C0D0-436E-B600-CF1715C402B1}" destId="{D7380329-DE0D-4E75-BDE5-FECB49DD4A0C}" srcOrd="0" destOrd="0" presId="urn:microsoft.com/office/officeart/2005/8/layout/matrix2"/>
    <dgm:cxn modelId="{350288A6-3C29-4110-AC7D-32ACB96C231D}" type="presParOf" srcId="{1452221C-C0D0-436E-B600-CF1715C402B1}" destId="{B57255DA-6BEB-4C3A-A336-08DFB6A44E0E}" srcOrd="1" destOrd="0" presId="urn:microsoft.com/office/officeart/2005/8/layout/matrix2"/>
    <dgm:cxn modelId="{2D9AFA15-187D-4F02-B656-2168EB820144}" type="presParOf" srcId="{1452221C-C0D0-436E-B600-CF1715C402B1}" destId="{D33864A5-2930-4565-8D60-52D0BFA1CD67}" srcOrd="2" destOrd="0" presId="urn:microsoft.com/office/officeart/2005/8/layout/matrix2"/>
    <dgm:cxn modelId="{34DAD72F-1949-467D-B15D-D72C0C63907D}" type="presParOf" srcId="{1452221C-C0D0-436E-B600-CF1715C402B1}" destId="{7E4CFBEB-CAD6-4093-9908-0A80DECB2C27}" srcOrd="3" destOrd="0" presId="urn:microsoft.com/office/officeart/2005/8/layout/matrix2"/>
    <dgm:cxn modelId="{0EECE54A-902B-4A9E-BA76-FBD595468759}" type="presParOf" srcId="{1452221C-C0D0-436E-B600-CF1715C402B1}" destId="{3D576F72-6C28-484D-8F59-FD8FE8BD531D}"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80329-DE0D-4E75-BDE5-FECB49DD4A0C}">
      <dsp:nvSpPr>
        <dsp:cNvPr id="0" name=""/>
        <dsp:cNvSpPr/>
      </dsp:nvSpPr>
      <dsp:spPr>
        <a:xfrm>
          <a:off x="603249" y="0"/>
          <a:ext cx="4204335" cy="420433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255DA-6BEB-4C3A-A336-08DFB6A44E0E}">
      <dsp:nvSpPr>
        <dsp:cNvPr id="0" name=""/>
        <dsp:cNvSpPr/>
      </dsp:nvSpPr>
      <dsp:spPr>
        <a:xfrm>
          <a:off x="876531" y="273281"/>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S</a:t>
          </a:r>
        </a:p>
      </dsp:txBody>
      <dsp:txXfrm>
        <a:off x="958626" y="355376"/>
        <a:ext cx="1517544" cy="1517544"/>
      </dsp:txXfrm>
    </dsp:sp>
    <dsp:sp modelId="{D33864A5-2930-4565-8D60-52D0BFA1CD67}">
      <dsp:nvSpPr>
        <dsp:cNvPr id="0" name=""/>
        <dsp:cNvSpPr/>
      </dsp:nvSpPr>
      <dsp:spPr>
        <a:xfrm>
          <a:off x="2852569" y="273281"/>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W</a:t>
          </a:r>
        </a:p>
      </dsp:txBody>
      <dsp:txXfrm>
        <a:off x="2934664" y="355376"/>
        <a:ext cx="1517544" cy="1517544"/>
      </dsp:txXfrm>
    </dsp:sp>
    <dsp:sp modelId="{7E4CFBEB-CAD6-4093-9908-0A80DECB2C27}">
      <dsp:nvSpPr>
        <dsp:cNvPr id="0" name=""/>
        <dsp:cNvSpPr/>
      </dsp:nvSpPr>
      <dsp:spPr>
        <a:xfrm>
          <a:off x="876531" y="2249319"/>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O</a:t>
          </a:r>
        </a:p>
      </dsp:txBody>
      <dsp:txXfrm>
        <a:off x="958626" y="2331414"/>
        <a:ext cx="1517544" cy="1517544"/>
      </dsp:txXfrm>
    </dsp:sp>
    <dsp:sp modelId="{3D576F72-6C28-484D-8F59-FD8FE8BD531D}">
      <dsp:nvSpPr>
        <dsp:cNvPr id="0" name=""/>
        <dsp:cNvSpPr/>
      </dsp:nvSpPr>
      <dsp:spPr>
        <a:xfrm>
          <a:off x="2852569" y="2249319"/>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T</a:t>
          </a:r>
        </a:p>
      </dsp:txBody>
      <dsp:txXfrm>
        <a:off x="2934664" y="2331414"/>
        <a:ext cx="1517544" cy="15175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80329-DE0D-4E75-BDE5-FECB49DD4A0C}">
      <dsp:nvSpPr>
        <dsp:cNvPr id="0" name=""/>
        <dsp:cNvSpPr/>
      </dsp:nvSpPr>
      <dsp:spPr>
        <a:xfrm>
          <a:off x="603249" y="0"/>
          <a:ext cx="4204335" cy="420433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255DA-6BEB-4C3A-A336-08DFB6A44E0E}">
      <dsp:nvSpPr>
        <dsp:cNvPr id="0" name=""/>
        <dsp:cNvSpPr/>
      </dsp:nvSpPr>
      <dsp:spPr>
        <a:xfrm>
          <a:off x="876531" y="273281"/>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S</a:t>
          </a:r>
        </a:p>
      </dsp:txBody>
      <dsp:txXfrm>
        <a:off x="958626" y="355376"/>
        <a:ext cx="1517544" cy="1517544"/>
      </dsp:txXfrm>
    </dsp:sp>
    <dsp:sp modelId="{D33864A5-2930-4565-8D60-52D0BFA1CD67}">
      <dsp:nvSpPr>
        <dsp:cNvPr id="0" name=""/>
        <dsp:cNvSpPr/>
      </dsp:nvSpPr>
      <dsp:spPr>
        <a:xfrm>
          <a:off x="2852569" y="273281"/>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W</a:t>
          </a:r>
        </a:p>
      </dsp:txBody>
      <dsp:txXfrm>
        <a:off x="2934664" y="355376"/>
        <a:ext cx="1517544" cy="1517544"/>
      </dsp:txXfrm>
    </dsp:sp>
    <dsp:sp modelId="{7E4CFBEB-CAD6-4093-9908-0A80DECB2C27}">
      <dsp:nvSpPr>
        <dsp:cNvPr id="0" name=""/>
        <dsp:cNvSpPr/>
      </dsp:nvSpPr>
      <dsp:spPr>
        <a:xfrm>
          <a:off x="876531" y="2249319"/>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O</a:t>
          </a:r>
        </a:p>
      </dsp:txBody>
      <dsp:txXfrm>
        <a:off x="958626" y="2331414"/>
        <a:ext cx="1517544" cy="1517544"/>
      </dsp:txXfrm>
    </dsp:sp>
    <dsp:sp modelId="{3D576F72-6C28-484D-8F59-FD8FE8BD531D}">
      <dsp:nvSpPr>
        <dsp:cNvPr id="0" name=""/>
        <dsp:cNvSpPr/>
      </dsp:nvSpPr>
      <dsp:spPr>
        <a:xfrm>
          <a:off x="2852569" y="2249319"/>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T</a:t>
          </a:r>
        </a:p>
      </dsp:txBody>
      <dsp:txXfrm>
        <a:off x="2934664" y="2331414"/>
        <a:ext cx="1517544" cy="1517544"/>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36BCFC-CDC2-4275-99AB-4C78414DBA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1DCB18-062F-4E34-8DE2-EE0EB5BC81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26477;&#24030;&#37202;&#24215;.xlsx" TargetMode="Externa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29228;&#34411;&#26223;&#28857;.xlsx" TargetMode="External"/><Relationship Id="rId4" Type="http://schemas.openxmlformats.org/officeDocument/2006/relationships/image" Target="../media/image11.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hyperlink" Target="&#26477;&#24030;&#28779;&#38149;.xlsx" TargetMode="External"/><Relationship Id="rId2" Type="http://schemas.openxmlformats.org/officeDocument/2006/relationships/image" Target="../media/image5.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hyperlink" Target="&#36275;&#36857;&#29976;&#29305;&#22270;.mpp" TargetMode="Externa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hyperlink" Target="SE2020-G07-20201025&#20250;&#35758;&#35760;&#24405;.docx" TargetMode="Externa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hyperlink" Target="G07-&#31532;&#22235;&#21608;-&#20219;&#21153;&#20998;&#37197;&#21450;&#35780;&#20215;.xlsx" TargetMode="Externa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642369"/>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1.png"/>
          <p:cNvPicPr>
            <a:picLocks noChangeAspect="1"/>
          </p:cNvPicPr>
          <p:nvPr/>
        </p:nvPicPr>
        <p:blipFill>
          <a:blip r:embed="rId1" cstate="print"/>
          <a:srcRect l="24747" t="24621" r="25783" b="28030"/>
          <a:stretch>
            <a:fillRect/>
          </a:stretch>
        </p:blipFill>
        <p:spPr>
          <a:xfrm>
            <a:off x="0" y="1638300"/>
            <a:ext cx="3411220" cy="3669665"/>
          </a:xfrm>
          <a:prstGeom prst="rect">
            <a:avLst/>
          </a:prstGeom>
        </p:spPr>
      </p:pic>
      <p:sp>
        <p:nvSpPr>
          <p:cNvPr id="10" name="文本框 3"/>
          <p:cNvSpPr txBox="1"/>
          <p:nvPr/>
        </p:nvSpPr>
        <p:spPr>
          <a:xfrm>
            <a:off x="3011170" y="1778000"/>
            <a:ext cx="9014460" cy="1999615"/>
          </a:xfrm>
          <a:prstGeom prst="rect">
            <a:avLst/>
          </a:prstGeom>
          <a:noFill/>
        </p:spPr>
        <p:txBody>
          <a:bodyPr wrap="square" rtlCol="0">
            <a:spAutoFit/>
          </a:bodyPr>
          <a:lstStyle/>
          <a:p>
            <a:pPr marL="0" marR="0" lvl="0" indent="0" algn="l" defTabSz="914400" rtl="0" eaLnBrk="1" fontAlgn="t" latinLnBrk="0" hangingPunct="1">
              <a:spcBef>
                <a:spcPts val="0"/>
              </a:spcBef>
              <a:spcAft>
                <a:spcPts val="0"/>
              </a:spcAft>
              <a:buClrTx/>
              <a:buSzTx/>
              <a:buFontTx/>
              <a:buNone/>
              <a:defRPr/>
            </a:pPr>
            <a:endParaRPr lang="zh-CN" altLang="en-US" sz="2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endParaRPr>
          </a:p>
          <a:p>
            <a:pPr marL="0" marR="0" lvl="0" indent="0" algn="ctr" defTabSz="914400" rtl="0" eaLnBrk="1" fontAlgn="t" latinLnBrk="0" hangingPunct="1">
              <a:spcBef>
                <a:spcPts val="0"/>
              </a:spcBef>
              <a:spcAft>
                <a:spcPts val="0"/>
              </a:spcAft>
              <a:buClrTx/>
              <a:buSzTx/>
              <a:buFontTx/>
              <a:buNone/>
              <a:defRPr/>
            </a:pPr>
            <a:r>
              <a:rPr lang="zh-CN" altLang="en-US" sz="4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rPr>
              <a:t>基于微信小程序的旅行记录平台</a:t>
            </a:r>
            <a:endParaRPr lang="en-US" altLang="zh-CN" sz="4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endParaRPr>
          </a:p>
          <a:p>
            <a:pPr marL="0" marR="0" lvl="0" indent="0" algn="ctr" defTabSz="914400" rtl="0" eaLnBrk="1" fontAlgn="t" latinLnBrk="0" hangingPunct="1">
              <a:spcBef>
                <a:spcPts val="0"/>
              </a:spcBef>
              <a:spcAft>
                <a:spcPts val="0"/>
              </a:spcAft>
              <a:buClrTx/>
              <a:buSzTx/>
              <a:buFontTx/>
              <a:buNone/>
              <a:defRPr/>
            </a:pPr>
            <a:endParaRPr lang="zh-CN" altLang="en-US" sz="4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endParaRPr>
          </a:p>
        </p:txBody>
      </p:sp>
      <p:sp>
        <p:nvSpPr>
          <p:cNvPr id="3" name="Text Box 2"/>
          <p:cNvSpPr txBox="1"/>
          <p:nvPr/>
        </p:nvSpPr>
        <p:spPr>
          <a:xfrm>
            <a:off x="4062730" y="4733290"/>
            <a:ext cx="7562215" cy="46037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cs typeface="宋体" panose="02010600030101010101" pitchFamily="2" charset="-122"/>
              </a:rPr>
              <a:t>闫紫微 </a:t>
            </a:r>
            <a:r>
              <a:rPr lang="en-US" altLang="zh-CN" sz="2400" dirty="0">
                <a:latin typeface="宋体" panose="02010600030101010101" pitchFamily="2" charset="-122"/>
                <a:ea typeface="宋体" panose="02010600030101010101" pitchFamily="2" charset="-122"/>
                <a:cs typeface="宋体" panose="02010600030101010101" pitchFamily="2" charset="-122"/>
              </a:rPr>
              <a:t>31801292   </a:t>
            </a:r>
            <a:r>
              <a:rPr lang="zh-CN" altLang="en-US" sz="2400" dirty="0">
                <a:latin typeface="宋体" panose="02010600030101010101" pitchFamily="2" charset="-122"/>
                <a:ea typeface="宋体" panose="02010600030101010101" pitchFamily="2" charset="-122"/>
                <a:cs typeface="宋体" panose="02010600030101010101" pitchFamily="2" charset="-122"/>
              </a:rPr>
              <a:t>王心怡</a:t>
            </a:r>
            <a:r>
              <a:rPr lang="en-US" altLang="zh-CN" sz="2400" dirty="0">
                <a:latin typeface="宋体" panose="02010600030101010101" pitchFamily="2" charset="-122"/>
                <a:ea typeface="宋体" panose="02010600030101010101" pitchFamily="2" charset="-122"/>
                <a:cs typeface="宋体" panose="02010600030101010101" pitchFamily="2" charset="-122"/>
              </a:rPr>
              <a:t>31801293   </a:t>
            </a:r>
            <a:r>
              <a:rPr lang="zh-CN" altLang="en-US" sz="2400" dirty="0">
                <a:latin typeface="宋体" panose="02010600030101010101" pitchFamily="2" charset="-122"/>
                <a:ea typeface="宋体" panose="02010600030101010101" pitchFamily="2" charset="-122"/>
                <a:cs typeface="宋体" panose="02010600030101010101" pitchFamily="2" charset="-122"/>
              </a:rPr>
              <a:t>吴卓 </a:t>
            </a:r>
            <a:r>
              <a:rPr lang="en-US" altLang="zh-CN" sz="2400" dirty="0">
                <a:latin typeface="宋体" panose="02010600030101010101" pitchFamily="2" charset="-122"/>
                <a:ea typeface="宋体" panose="02010600030101010101" pitchFamily="2" charset="-122"/>
                <a:cs typeface="宋体" panose="02010600030101010101" pitchFamily="2" charset="-122"/>
              </a:rPr>
              <a:t>31801294 </a:t>
            </a:r>
            <a:endParaRPr lang="en-US" altLang="zh-CN"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 Box 3"/>
          <p:cNvSpPr txBox="1"/>
          <p:nvPr/>
        </p:nvSpPr>
        <p:spPr>
          <a:xfrm>
            <a:off x="8352382" y="5682615"/>
            <a:ext cx="3252470" cy="460375"/>
          </a:xfrm>
          <a:prstGeom prst="rect">
            <a:avLst/>
          </a:prstGeom>
          <a:noFill/>
        </p:spPr>
        <p:txBody>
          <a:bodyPr wrap="none" rtlCol="0">
            <a:spAutoFit/>
          </a:bodyPr>
          <a:lstStyle/>
          <a:p>
            <a:r>
              <a:rPr lang="en-US" sz="2400" b="1" dirty="0">
                <a:latin typeface="宋体" panose="02010600030101010101" pitchFamily="2" charset="-122"/>
                <a:ea typeface="宋体" panose="02010600030101010101" pitchFamily="2" charset="-122"/>
                <a:cs typeface="宋体" panose="02010600030101010101" pitchFamily="2" charset="-122"/>
              </a:rPr>
              <a:t>2020</a:t>
            </a:r>
            <a:r>
              <a:rPr lang="zh-CN" altLang="en-US" sz="2400" b="1" dirty="0">
                <a:latin typeface="宋体" panose="02010600030101010101" pitchFamily="2" charset="-122"/>
                <a:ea typeface="宋体" panose="02010600030101010101" pitchFamily="2" charset="-122"/>
                <a:cs typeface="宋体" panose="02010600030101010101" pitchFamily="2" charset="-122"/>
              </a:rPr>
              <a:t>年</a:t>
            </a:r>
            <a:r>
              <a:rPr lang="en-US" sz="2400" b="1" dirty="0">
                <a:latin typeface="宋体" panose="02010600030101010101" pitchFamily="2" charset="-122"/>
                <a:ea typeface="宋体" panose="02010600030101010101" pitchFamily="2" charset="-122"/>
                <a:cs typeface="宋体" panose="02010600030101010101" pitchFamily="2" charset="-122"/>
              </a:rPr>
              <a:t>10</a:t>
            </a:r>
            <a:r>
              <a:rPr lang="zh-CN" altLang="en-US" sz="2400" b="1" dirty="0">
                <a:latin typeface="宋体" panose="02010600030101010101" pitchFamily="2" charset="-122"/>
                <a:ea typeface="宋体" panose="02010600030101010101" pitchFamily="2" charset="-122"/>
                <a:cs typeface="宋体" panose="02010600030101010101" pitchFamily="2" charset="-122"/>
              </a:rPr>
              <a:t>月</a:t>
            </a:r>
            <a:r>
              <a:rPr lang="en-US" sz="2400" b="1" dirty="0">
                <a:latin typeface="宋体" panose="02010600030101010101" pitchFamily="2" charset="-122"/>
                <a:ea typeface="宋体" panose="02010600030101010101" pitchFamily="2" charset="-122"/>
                <a:cs typeface="宋体" panose="02010600030101010101" pitchFamily="2" charset="-122"/>
              </a:rPr>
              <a:t>28</a:t>
            </a:r>
            <a:r>
              <a:rPr lang="zh-CN" altLang="en-US" sz="2400" b="1" dirty="0">
                <a:latin typeface="宋体" panose="02010600030101010101" pitchFamily="2" charset="-122"/>
                <a:ea typeface="宋体" panose="02010600030101010101" pitchFamily="2" charset="-122"/>
                <a:cs typeface="宋体" panose="02010600030101010101" pitchFamily="2" charset="-122"/>
              </a:rPr>
              <a:t>日  </a:t>
            </a:r>
            <a:r>
              <a:rPr lang="en-US" sz="2400" b="1" dirty="0">
                <a:latin typeface="宋体" panose="02010600030101010101" pitchFamily="2" charset="-122"/>
                <a:ea typeface="宋体" panose="02010600030101010101" pitchFamily="2" charset="-122"/>
                <a:cs typeface="宋体" panose="02010600030101010101" pitchFamily="2" charset="-122"/>
              </a:rPr>
              <a:t> G07</a:t>
            </a:r>
            <a:endParaRPr lang="en-US" sz="24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9554" y="0"/>
            <a:ext cx="1221474" cy="1221474"/>
          </a:xfrm>
          <a:prstGeom prst="rect">
            <a:avLst/>
          </a:prstGeom>
        </p:spPr>
      </p:pic>
      <p:sp>
        <p:nvSpPr>
          <p:cNvPr id="18" name="TextBox 17"/>
          <p:cNvSpPr txBox="1"/>
          <p:nvPr/>
        </p:nvSpPr>
        <p:spPr>
          <a:xfrm>
            <a:off x="1423670" y="358775"/>
            <a:ext cx="2299335" cy="460375"/>
          </a:xfrm>
          <a:prstGeom prst="rect">
            <a:avLst/>
          </a:prstGeom>
          <a:noFill/>
        </p:spPr>
        <p:txBody>
          <a:bodyPr wrap="square" rtlCol="0">
            <a:spAutoFit/>
          </a:bodyPr>
          <a:lstStyle/>
          <a:p>
            <a:r>
              <a:rPr lang="zh-CN" altLang="en-US" sz="2400" b="1" dirty="0"/>
              <a:t>技术可行性 </a:t>
            </a:r>
            <a:endParaRPr lang="en-US" altLang="zh-CN" sz="2400" b="1" dirty="0"/>
          </a:p>
        </p:txBody>
      </p:sp>
      <p:graphicFrame>
        <p:nvGraphicFramePr>
          <p:cNvPr id="4" name="Diagram 3"/>
          <p:cNvGraphicFramePr/>
          <p:nvPr/>
        </p:nvGraphicFramePr>
        <p:xfrm>
          <a:off x="3390900" y="1513840"/>
          <a:ext cx="5410835" cy="4204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Box 4"/>
          <p:cNvSpPr txBox="1"/>
          <p:nvPr/>
        </p:nvSpPr>
        <p:spPr>
          <a:xfrm>
            <a:off x="722630" y="1807210"/>
            <a:ext cx="2999740" cy="1753235"/>
          </a:xfrm>
          <a:prstGeom prst="rect">
            <a:avLst/>
          </a:prstGeom>
          <a:noFill/>
        </p:spPr>
        <p:txBody>
          <a:bodyPr wrap="square" rtlCol="0">
            <a:spAutoFit/>
          </a:bodyPr>
          <a:lstStyle/>
          <a:p>
            <a:pPr algn="l"/>
            <a:r>
              <a:rPr lang="en-US" dirty="0"/>
              <a:t>1.</a:t>
            </a:r>
            <a:r>
              <a:rPr lang="zh-CN" altLang="en-US" dirty="0"/>
              <a:t>即用即走</a:t>
            </a:r>
            <a:endParaRPr lang="zh-CN" altLang="en-US" dirty="0"/>
          </a:p>
          <a:p>
            <a:pPr algn="l"/>
            <a:r>
              <a:rPr lang="zh-CN" altLang="en-US" dirty="0">
                <a:sym typeface="+mn-ea"/>
              </a:rPr>
              <a:t>即用即走使得小程序可以代替许多</a:t>
            </a:r>
            <a:r>
              <a:rPr lang="en-US" altLang="zh-CN" dirty="0">
                <a:sym typeface="+mn-ea"/>
              </a:rPr>
              <a:t>APP</a:t>
            </a:r>
            <a:r>
              <a:rPr lang="zh-CN" altLang="en-US" dirty="0">
                <a:sym typeface="+mn-ea"/>
              </a:rPr>
              <a:t>。</a:t>
            </a:r>
            <a:endParaRPr lang="en-US" altLang="zh-CN" dirty="0">
              <a:sym typeface="+mn-ea"/>
            </a:endParaRPr>
          </a:p>
          <a:p>
            <a:pPr algn="l"/>
            <a:r>
              <a:rPr lang="en-US" altLang="zh-CN" dirty="0">
                <a:sym typeface="+mn-ea"/>
              </a:rPr>
              <a:t>2.</a:t>
            </a:r>
            <a:r>
              <a:rPr lang="zh-CN" altLang="en-US" dirty="0">
                <a:sym typeface="+mn-ea"/>
              </a:rPr>
              <a:t>开发推广成本低</a:t>
            </a:r>
            <a:endParaRPr lang="zh-CN" altLang="en-US" dirty="0">
              <a:sym typeface="+mn-ea"/>
            </a:endParaRPr>
          </a:p>
          <a:p>
            <a:pPr algn="l"/>
            <a:r>
              <a:rPr lang="zh-CN" altLang="en-US" dirty="0">
                <a:sym typeface="+mn-ea"/>
              </a:rPr>
              <a:t>小程序内嵌在微信内，各种成本消耗少。</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[4]</a:t>
            </a:r>
            <a:endParaRPr lang="en-US" altLang="zh-CN" dirty="0">
              <a:sym typeface="+mn-ea"/>
            </a:endParaRPr>
          </a:p>
        </p:txBody>
      </p:sp>
      <p:sp>
        <p:nvSpPr>
          <p:cNvPr id="2" name="Text Box 1"/>
          <p:cNvSpPr txBox="1"/>
          <p:nvPr/>
        </p:nvSpPr>
        <p:spPr>
          <a:xfrm>
            <a:off x="8535035" y="1807210"/>
            <a:ext cx="3150870" cy="1476375"/>
          </a:xfrm>
          <a:prstGeom prst="rect">
            <a:avLst/>
          </a:prstGeom>
          <a:noFill/>
        </p:spPr>
        <p:txBody>
          <a:bodyPr wrap="square" rtlCol="0">
            <a:spAutoFit/>
          </a:bodyPr>
          <a:lstStyle/>
          <a:p>
            <a:pPr algn="l"/>
            <a:r>
              <a:rPr lang="en-US" dirty="0"/>
              <a:t>1.</a:t>
            </a:r>
            <a:r>
              <a:rPr lang="zh-CN" altLang="en-US" dirty="0"/>
              <a:t>受控于微信</a:t>
            </a:r>
            <a:endParaRPr lang="en-US" dirty="0"/>
          </a:p>
          <a:p>
            <a:pPr algn="l"/>
            <a:r>
              <a:rPr lang="zh-CN" altLang="en-US" dirty="0"/>
              <a:t>小程序从功能到内容都受到微信的管控。</a:t>
            </a:r>
            <a:endParaRPr lang="zh-CN" altLang="en-US" dirty="0"/>
          </a:p>
          <a:p>
            <a:pPr algn="l"/>
            <a:r>
              <a:rPr lang="en-US" altLang="zh-CN" dirty="0">
                <a:sym typeface="+mn-ea"/>
              </a:rPr>
              <a:t>2.</a:t>
            </a:r>
            <a:r>
              <a:rPr lang="zh-CN" altLang="en-US" dirty="0">
                <a:sym typeface="+mn-ea"/>
              </a:rPr>
              <a:t>数据包限制</a:t>
            </a:r>
            <a:endParaRPr lang="zh-CN" altLang="en-US" dirty="0">
              <a:sym typeface="+mn-ea"/>
            </a:endParaRPr>
          </a:p>
          <a:p>
            <a:pPr algn="l"/>
            <a:r>
              <a:rPr lang="zh-CN" altLang="en-US" dirty="0">
                <a:latin typeface="宋体" panose="02010600030101010101" pitchFamily="2" charset="-122"/>
                <a:ea typeface="宋体" panose="02010600030101010101" pitchFamily="2" charset="-122"/>
                <a:cs typeface="宋体" panose="02010600030101010101" pitchFamily="2" charset="-122"/>
                <a:sym typeface="+mn-ea"/>
              </a:rPr>
              <a:t>无法加入过多功能和内容。</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[4]</a:t>
            </a:r>
            <a:endParaRPr lang="zh-CN" altLang="en-US" dirty="0">
              <a:sym typeface="+mn-ea"/>
            </a:endParaRPr>
          </a:p>
        </p:txBody>
      </p:sp>
      <p:sp>
        <p:nvSpPr>
          <p:cNvPr id="3" name="Text Box 2"/>
          <p:cNvSpPr txBox="1"/>
          <p:nvPr/>
        </p:nvSpPr>
        <p:spPr>
          <a:xfrm>
            <a:off x="722630" y="3820795"/>
            <a:ext cx="2999740" cy="1753235"/>
          </a:xfrm>
          <a:prstGeom prst="rect">
            <a:avLst/>
          </a:prstGeom>
          <a:noFill/>
        </p:spPr>
        <p:txBody>
          <a:bodyPr wrap="square" rtlCol="0">
            <a:spAutoFit/>
          </a:bodyPr>
          <a:lstStyle/>
          <a:p>
            <a:pPr algn="l"/>
            <a:r>
              <a:rPr lang="en-US"/>
              <a:t>1.</a:t>
            </a:r>
            <a:r>
              <a:rPr lang="zh-CN" altLang="en-US"/>
              <a:t>类似微信小程序不多</a:t>
            </a:r>
            <a:endParaRPr lang="zh-CN" altLang="en-US"/>
          </a:p>
          <a:p>
            <a:pPr algn="l"/>
            <a:r>
              <a:rPr lang="zh-CN" altLang="en-US">
                <a:sym typeface="+mn-ea"/>
              </a:rPr>
              <a:t>类似的专注于旅游打卡的微信小程序很少。</a:t>
            </a:r>
            <a:endParaRPr lang="zh-CN" altLang="en-US">
              <a:sym typeface="+mn-ea"/>
            </a:endParaRPr>
          </a:p>
          <a:p>
            <a:pPr algn="l"/>
            <a:r>
              <a:rPr lang="en-US" altLang="zh-CN">
                <a:sym typeface="+mn-ea"/>
              </a:rPr>
              <a:t>2.</a:t>
            </a:r>
            <a:r>
              <a:rPr lang="zh-CN" altLang="en-US">
                <a:sym typeface="+mn-ea"/>
              </a:rPr>
              <a:t>微信流量大</a:t>
            </a:r>
            <a:endParaRPr lang="zh-CN" altLang="en-US">
              <a:sym typeface="+mn-ea"/>
            </a:endParaRPr>
          </a:p>
          <a:p>
            <a:pPr algn="l"/>
            <a:r>
              <a:rPr lang="zh-CN" altLang="en-US">
                <a:sym typeface="+mn-ea"/>
              </a:rPr>
              <a:t>进行微信体系内的流量引导，获客容易。</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[4]</a:t>
            </a:r>
            <a:endParaRPr lang="zh-CN" altLang="en-US">
              <a:sym typeface="+mn-ea"/>
            </a:endParaRPr>
          </a:p>
        </p:txBody>
      </p:sp>
      <p:sp>
        <p:nvSpPr>
          <p:cNvPr id="6" name="Text Box 5"/>
          <p:cNvSpPr txBox="1"/>
          <p:nvPr/>
        </p:nvSpPr>
        <p:spPr>
          <a:xfrm>
            <a:off x="8535035" y="3820795"/>
            <a:ext cx="2999740" cy="1198880"/>
          </a:xfrm>
          <a:prstGeom prst="rect">
            <a:avLst/>
          </a:prstGeom>
          <a:noFill/>
        </p:spPr>
        <p:txBody>
          <a:bodyPr wrap="square" rtlCol="0">
            <a:spAutoFit/>
          </a:bodyPr>
          <a:lstStyle/>
          <a:p>
            <a:pPr algn="l"/>
            <a:r>
              <a:rPr lang="en-US" dirty="0"/>
              <a:t>1.</a:t>
            </a:r>
            <a:r>
              <a:rPr lang="zh-CN" altLang="en-US" dirty="0"/>
              <a:t>留存难</a:t>
            </a:r>
            <a:endParaRPr lang="zh-CN" altLang="en-US" dirty="0"/>
          </a:p>
          <a:p>
            <a:pPr algn="l"/>
            <a:r>
              <a:rPr lang="zh-CN" altLang="en-US" dirty="0">
                <a:latin typeface="宋体" panose="02010600030101010101" pitchFamily="2" charset="-122"/>
                <a:ea typeface="宋体" panose="02010600030101010101" pitchFamily="2" charset="-122"/>
                <a:cs typeface="宋体" panose="02010600030101010101" pitchFamily="2" charset="-122"/>
                <a:sym typeface="+mn-ea"/>
              </a:rPr>
              <a:t>获客容易留客难，小程序不容易激发用户二次使用的兴趣。</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[4]</a:t>
            </a:r>
            <a:endParaRPr lang="zh-CN" altLang="en-US" dirty="0">
              <a:sym typeface="+mn-ea"/>
            </a:endParaRPr>
          </a:p>
        </p:txBody>
      </p:sp>
      <p:sp>
        <p:nvSpPr>
          <p:cNvPr id="7" name="Text Box 6"/>
          <p:cNvSpPr txBox="1"/>
          <p:nvPr/>
        </p:nvSpPr>
        <p:spPr>
          <a:xfrm>
            <a:off x="4627245" y="935990"/>
            <a:ext cx="2937510" cy="460375"/>
          </a:xfrm>
          <a:prstGeom prst="rect">
            <a:avLst/>
          </a:prstGeom>
          <a:noFill/>
        </p:spPr>
        <p:txBody>
          <a:bodyPr wrap="none" rtlCol="0">
            <a:spAutoFit/>
          </a:bodyPr>
          <a:lstStyle/>
          <a:p>
            <a:r>
              <a:rPr lang="zh-CN" altLang="en-US" sz="2400" b="1">
                <a:latin typeface="宋体" panose="02010600030101010101" pitchFamily="2" charset="-122"/>
                <a:ea typeface="宋体" panose="02010600030101010101" pitchFamily="2" charset="-122"/>
                <a:cs typeface="宋体" panose="02010600030101010101" pitchFamily="2" charset="-122"/>
              </a:rPr>
              <a:t>客户端：微信小程序</a:t>
            </a:r>
            <a:endParaRPr lang="en-US" altLang="zh-CN" sz="24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85759" y="659881"/>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graphicFrame>
        <p:nvGraphicFramePr>
          <p:cNvPr id="5" name="Table 4"/>
          <p:cNvGraphicFramePr/>
          <p:nvPr/>
        </p:nvGraphicFramePr>
        <p:xfrm>
          <a:off x="1007706" y="1575167"/>
          <a:ext cx="8358195" cy="3749040"/>
        </p:xfrm>
        <a:graphic>
          <a:graphicData uri="http://schemas.openxmlformats.org/drawingml/2006/table">
            <a:tbl>
              <a:tblPr firstRow="1" bandRow="1">
                <a:tableStyleId>{5C22544A-7EE6-4342-B048-85BDC9FD1C3A}</a:tableStyleId>
              </a:tblPr>
              <a:tblGrid>
                <a:gridCol w="2775809"/>
                <a:gridCol w="2791193"/>
                <a:gridCol w="2791193"/>
              </a:tblGrid>
              <a:tr h="914364">
                <a:tc>
                  <a:txBody>
                    <a:bodyPr/>
                    <a:lstStyle/>
                    <a:p>
                      <a:pPr algn="ctr">
                        <a:buNone/>
                      </a:pPr>
                      <a:endParaRPr lang="zh-CN" altLang="en-US" sz="1800" dirty="0">
                        <a:latin typeface="宋体" panose="02010600030101010101" pitchFamily="2" charset="-122"/>
                        <a:ea typeface="宋体" panose="02010600030101010101" pitchFamily="2" charset="-122"/>
                        <a:cs typeface="宋体" panose="02010600030101010101" pitchFamily="2" charset="-122"/>
                      </a:endParaRPr>
                    </a:p>
                    <a:p>
                      <a:pPr algn="ctr">
                        <a:buNone/>
                      </a:pPr>
                      <a:r>
                        <a:rPr lang="zh-CN" altLang="en-US" sz="1800" dirty="0">
                          <a:latin typeface="宋体" panose="02010600030101010101" pitchFamily="2" charset="-122"/>
                          <a:ea typeface="宋体" panose="02010600030101010101" pitchFamily="2" charset="-122"/>
                          <a:cs typeface="宋体" panose="02010600030101010101" pitchFamily="2" charset="-122"/>
                        </a:rPr>
                        <a:t>美团小程序框架</a:t>
                      </a:r>
                      <a:r>
                        <a:rPr lang="en-US" altLang="zh-CN" sz="1800" dirty="0">
                          <a:latin typeface="宋体" panose="02010600030101010101" pitchFamily="2" charset="-122"/>
                          <a:ea typeface="宋体" panose="02010600030101010101" pitchFamily="2" charset="-122"/>
                          <a:cs typeface="宋体" panose="02010600030101010101" pitchFamily="2" charset="-122"/>
                        </a:rPr>
                        <a:t>mpvue</a:t>
                      </a:r>
                      <a:endParaRPr lang="en-US" altLang="zh-CN"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lgn="ctr">
                        <a:buNone/>
                      </a:pPr>
                      <a:endParaRPr lang="zh-CN" altLang="en-US" sz="1800" dirty="0">
                        <a:latin typeface="宋体" panose="02010600030101010101" pitchFamily="2" charset="-122"/>
                        <a:ea typeface="宋体" panose="02010600030101010101" pitchFamily="2" charset="-122"/>
                        <a:cs typeface="宋体" panose="02010600030101010101" pitchFamily="2" charset="-122"/>
                      </a:endParaRPr>
                    </a:p>
                    <a:p>
                      <a:pPr algn="ctr">
                        <a:buNone/>
                      </a:pPr>
                      <a:r>
                        <a:rPr lang="zh-CN" altLang="en-US" sz="1800" dirty="0">
                          <a:latin typeface="宋体" panose="02010600030101010101" pitchFamily="2" charset="-122"/>
                          <a:ea typeface="宋体" panose="02010600030101010101" pitchFamily="2" charset="-122"/>
                          <a:cs typeface="宋体" panose="02010600030101010101" pitchFamily="2" charset="-122"/>
                        </a:rPr>
                        <a:t>组件化开发框架</a:t>
                      </a:r>
                      <a:r>
                        <a:rPr lang="en-US" altLang="zh-CN" sz="1800" dirty="0" err="1">
                          <a:latin typeface="宋体" panose="02010600030101010101" pitchFamily="2" charset="-122"/>
                          <a:ea typeface="宋体" panose="02010600030101010101" pitchFamily="2" charset="-122"/>
                          <a:cs typeface="宋体" panose="02010600030101010101" pitchFamily="2" charset="-122"/>
                        </a:rPr>
                        <a:t>wepy</a:t>
                      </a:r>
                      <a:endParaRPr lang="en-US" altLang="zh-CN" sz="1800" dirty="0">
                        <a:latin typeface="宋体" panose="02010600030101010101" pitchFamily="2" charset="-122"/>
                        <a:ea typeface="宋体" panose="02010600030101010101" pitchFamily="2" charset="-122"/>
                        <a:cs typeface="宋体" panose="02010600030101010101" pitchFamily="2" charset="-122"/>
                      </a:endParaRPr>
                    </a:p>
                    <a:p>
                      <a:pPr algn="ctr">
                        <a:buNone/>
                      </a:pPr>
                      <a:endParaRPr lang="en-US" altLang="zh-CN"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lgn="ctr">
                        <a:buNone/>
                      </a:pPr>
                      <a:endParaRPr lang="zh-CN" altLang="en-US" sz="1800" dirty="0">
                        <a:latin typeface="宋体" panose="02010600030101010101" pitchFamily="2" charset="-122"/>
                        <a:ea typeface="宋体" panose="02010600030101010101" pitchFamily="2" charset="-122"/>
                        <a:cs typeface="宋体" panose="02010600030101010101" pitchFamily="2" charset="-122"/>
                      </a:endParaRPr>
                    </a:p>
                    <a:p>
                      <a:pPr algn="ctr">
                        <a:buNone/>
                      </a:pPr>
                      <a:r>
                        <a:rPr lang="zh-CN" altLang="en-US" sz="1800" dirty="0">
                          <a:latin typeface="宋体" panose="02010600030101010101" pitchFamily="2" charset="-122"/>
                          <a:ea typeface="宋体" panose="02010600030101010101" pitchFamily="2" charset="-122"/>
                          <a:cs typeface="宋体" panose="02010600030101010101" pitchFamily="2" charset="-122"/>
                        </a:rPr>
                        <a:t>官方框架</a:t>
                      </a:r>
                      <a:r>
                        <a:rPr lang="en-US" altLang="zh-CN" sz="1800" dirty="0">
                          <a:latin typeface="宋体" panose="02010600030101010101" pitchFamily="2" charset="-122"/>
                          <a:ea typeface="宋体" panose="02010600030101010101" pitchFamily="2" charset="-122"/>
                          <a:cs typeface="宋体" panose="02010600030101010101" pitchFamily="2" charset="-122"/>
                        </a:rPr>
                        <a:t>MINA</a:t>
                      </a:r>
                      <a:endParaRPr lang="en-US" altLang="zh-CN" sz="1800" dirty="0">
                        <a:latin typeface="宋体" panose="02010600030101010101" pitchFamily="2" charset="-122"/>
                        <a:ea typeface="宋体" panose="02010600030101010101" pitchFamily="2" charset="-122"/>
                        <a:cs typeface="宋体" panose="02010600030101010101" pitchFamily="2" charset="-122"/>
                      </a:endParaRPr>
                    </a:p>
                    <a:p>
                      <a:pPr algn="ctr">
                        <a:buNone/>
                      </a:pPr>
                      <a:endParaRPr lang="en-US" altLang="zh-CN" sz="1800" dirty="0">
                        <a:latin typeface="宋体" panose="02010600030101010101" pitchFamily="2" charset="-122"/>
                        <a:ea typeface="宋体" panose="02010600030101010101" pitchFamily="2" charset="-122"/>
                        <a:cs typeface="宋体" panose="02010600030101010101" pitchFamily="2" charset="-122"/>
                      </a:endParaRPr>
                    </a:p>
                  </a:txBody>
                  <a:tcPr/>
                </a:tc>
              </a:tr>
              <a:tr h="2834527">
                <a:tc>
                  <a:txBody>
                    <a:bodyPr/>
                    <a:lstStyle/>
                    <a:p>
                      <a:pPr>
                        <a:buNone/>
                      </a:pPr>
                      <a:r>
                        <a:rPr lang="en-US" sz="1800" dirty="0">
                          <a:latin typeface="宋体" panose="02010600030101010101" pitchFamily="2" charset="-122"/>
                          <a:ea typeface="宋体" panose="02010600030101010101" pitchFamily="2" charset="-122"/>
                          <a:cs typeface="宋体" panose="02010600030101010101" pitchFamily="2" charset="-122"/>
                        </a:rPr>
                        <a:t>    mpvue是一个使用 </a:t>
                      </a:r>
                      <a:r>
                        <a:rPr lang="en-US" sz="1800" dirty="0" err="1">
                          <a:latin typeface="宋体" panose="02010600030101010101" pitchFamily="2" charset="-122"/>
                          <a:ea typeface="宋体" panose="02010600030101010101" pitchFamily="2" charset="-122"/>
                          <a:cs typeface="宋体" panose="02010600030101010101" pitchFamily="2" charset="-122"/>
                        </a:rPr>
                        <a:t>Vue.js开发小程序的前端框架</a:t>
                      </a:r>
                      <a:r>
                        <a:rPr lang="en-US" sz="1800" dirty="0">
                          <a:latin typeface="宋体" panose="02010600030101010101" pitchFamily="2" charset="-122"/>
                          <a:ea typeface="宋体" panose="02010600030101010101" pitchFamily="2" charset="-122"/>
                          <a:cs typeface="宋体" panose="02010600030101010101" pitchFamily="2" charset="-122"/>
                        </a:rPr>
                        <a:t>。</a:t>
                      </a:r>
                      <a:endParaRPr lang="en-US" sz="1800" dirty="0">
                        <a:latin typeface="宋体" panose="02010600030101010101" pitchFamily="2" charset="-122"/>
                        <a:ea typeface="宋体" panose="02010600030101010101" pitchFamily="2" charset="-122"/>
                        <a:cs typeface="宋体" panose="02010600030101010101" pitchFamily="2" charset="-122"/>
                      </a:endParaRPr>
                    </a:p>
                    <a:p>
                      <a:pPr>
                        <a:buNone/>
                      </a:pP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框架基于</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Vue.js核心，mpvue修改了</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Vue.js的</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runtime和</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compiler实现，使其可以运行在小程序环境中，从而为小程序开发引入了整套Vue.js开发体验</a:t>
                      </a:r>
                      <a:r>
                        <a:rPr lang="en-US" sz="1800" dirty="0">
                          <a:latin typeface="宋体" panose="02010600030101010101" pitchFamily="2" charset="-122"/>
                          <a:ea typeface="宋体" panose="02010600030101010101" pitchFamily="2" charset="-122"/>
                          <a:cs typeface="宋体" panose="02010600030101010101" pitchFamily="2" charset="-122"/>
                        </a:rPr>
                        <a:t>。</a:t>
                      </a:r>
                      <a:endParaRPr lang="en-US"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buNone/>
                      </a:pPr>
                      <a:r>
                        <a:rPr lang="en-US" sz="1800" dirty="0">
                          <a:latin typeface="宋体" panose="02010600030101010101" pitchFamily="2" charset="-122"/>
                          <a:ea typeface="宋体" panose="02010600030101010101" pitchFamily="2" charset="-122"/>
                          <a:cs typeface="宋体" panose="02010600030101010101" pitchFamily="2" charset="-122"/>
                        </a:rPr>
                        <a:t>    组件化开发</a:t>
                      </a:r>
                      <a:r>
                        <a:rPr lang="zh-CN" altLang="en-US" sz="1800" dirty="0">
                          <a:latin typeface="宋体" panose="02010600030101010101" pitchFamily="2" charset="-122"/>
                          <a:ea typeface="宋体" panose="02010600030101010101" pitchFamily="2" charset="-122"/>
                          <a:cs typeface="宋体" panose="02010600030101010101" pitchFamily="2" charset="-122"/>
                        </a:rPr>
                        <a:t>，</a:t>
                      </a:r>
                      <a:r>
                        <a:rPr lang="en-US" sz="1800" dirty="0">
                          <a:latin typeface="宋体" panose="02010600030101010101" pitchFamily="2" charset="-122"/>
                          <a:ea typeface="宋体" panose="02010600030101010101" pitchFamily="2" charset="-122"/>
                          <a:cs typeface="宋体" panose="02010600030101010101" pitchFamily="2" charset="-122"/>
                        </a:rPr>
                        <a:t>完美解决组件隔离，组件嵌套，组件通信等问题,支持使用第三方npm资源，自动处理npm资源之间的依赖关系</a:t>
                      </a:r>
                      <a:r>
                        <a:rPr lang="zh-CN" altLang="en-US" sz="1800" dirty="0">
                          <a:latin typeface="宋体" panose="02010600030101010101" pitchFamily="2" charset="-122"/>
                          <a:ea typeface="宋体" panose="02010600030101010101" pitchFamily="2" charset="-122"/>
                          <a:cs typeface="宋体" panose="02010600030101010101" pitchFamily="2" charset="-122"/>
                        </a:rPr>
                        <a:t>，</a:t>
                      </a:r>
                      <a:r>
                        <a:rPr lang="en-US" sz="1800" dirty="0">
                          <a:latin typeface="宋体" panose="02010600030101010101" pitchFamily="2" charset="-122"/>
                          <a:ea typeface="宋体" panose="02010600030101010101" pitchFamily="2" charset="-122"/>
                          <a:cs typeface="宋体" panose="02010600030101010101" pitchFamily="2" charset="-122"/>
                        </a:rPr>
                        <a:t>完美兼容所有无平台依赖的npm资源包</a:t>
                      </a:r>
                      <a:r>
                        <a:rPr lang="zh-CN" altLang="en-US" sz="1800" dirty="0">
                          <a:latin typeface="宋体" panose="02010600030101010101" pitchFamily="2" charset="-122"/>
                          <a:ea typeface="宋体" panose="02010600030101010101" pitchFamily="2" charset="-122"/>
                          <a:cs typeface="宋体" panose="02010600030101010101" pitchFamily="2" charset="-122"/>
                        </a:rPr>
                        <a:t>。</a:t>
                      </a:r>
                      <a:endParaRPr lang="zh-CN" altLang="en-US"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buNone/>
                      </a:pPr>
                      <a:r>
                        <a:rPr lang="en-US" sz="1800" dirty="0">
                          <a:latin typeface="宋体" panose="02010600030101010101" pitchFamily="2" charset="-122"/>
                          <a:ea typeface="宋体" panose="02010600030101010101" pitchFamily="2" charset="-122"/>
                          <a:cs typeface="宋体" panose="02010600030101010101" pitchFamily="2" charset="-122"/>
                        </a:rPr>
                        <a:t>    框架提供了自己的视图层描述语言 WXML 和 </a:t>
                      </a:r>
                      <a:r>
                        <a:rPr lang="en-US" sz="1800" dirty="0" err="1">
                          <a:latin typeface="宋体" panose="02010600030101010101" pitchFamily="2" charset="-122"/>
                          <a:ea typeface="宋体" panose="02010600030101010101" pitchFamily="2" charset="-122"/>
                          <a:cs typeface="宋体" panose="02010600030101010101" pitchFamily="2" charset="-122"/>
                        </a:rPr>
                        <a:t>WXSS，以及基</a:t>
                      </a:r>
                      <a:r>
                        <a:rPr lang="zh-CN" altLang="en-US" sz="1800" dirty="0">
                          <a:latin typeface="宋体" panose="02010600030101010101" pitchFamily="2" charset="-122"/>
                          <a:ea typeface="宋体" panose="02010600030101010101" pitchFamily="2" charset="-122"/>
                          <a:cs typeface="宋体" panose="02010600030101010101" pitchFamily="2" charset="-122"/>
                        </a:rPr>
                        <a:t>于</a:t>
                      </a:r>
                      <a:r>
                        <a:rPr lang="en-US" sz="1800" dirty="0">
                          <a:latin typeface="宋体" panose="02010600030101010101" pitchFamily="2" charset="-122"/>
                          <a:ea typeface="宋体" panose="02010600030101010101" pitchFamily="2" charset="-122"/>
                          <a:cs typeface="宋体" panose="02010600030101010101" pitchFamily="2" charset="-122"/>
                        </a:rPr>
                        <a:t>JavaScript 的逻辑层框架，并在视图层与逻辑层间提供了数据传输和事件系统，可以让开发者可以方便的聚焦于数据与逻辑上。</a:t>
                      </a:r>
                      <a:endParaRPr lang="en-US" sz="1800" dirty="0">
                        <a:latin typeface="宋体" panose="02010600030101010101" pitchFamily="2" charset="-122"/>
                        <a:ea typeface="宋体" panose="02010600030101010101" pitchFamily="2" charset="-122"/>
                        <a:cs typeface="宋体" panose="02010600030101010101" pitchFamily="2" charset="-122"/>
                      </a:endParaRPr>
                    </a:p>
                  </a:txBody>
                  <a:tcPr/>
                </a:tc>
              </a:tr>
            </a:tbl>
          </a:graphicData>
        </a:graphic>
      </p:graphicFrame>
      <p:sp>
        <p:nvSpPr>
          <p:cNvPr id="2" name="文本框 1"/>
          <p:cNvSpPr txBox="1"/>
          <p:nvPr/>
        </p:nvSpPr>
        <p:spPr>
          <a:xfrm>
            <a:off x="833409" y="5551714"/>
            <a:ext cx="8532495" cy="922020"/>
          </a:xfrm>
          <a:prstGeom prst="rect">
            <a:avLst/>
          </a:prstGeom>
          <a:noFill/>
        </p:spPr>
        <p:txBody>
          <a:bodyPr wrap="square" rtlCol="0">
            <a:spAutoFit/>
          </a:bodyPr>
          <a:lstStyle/>
          <a:p>
            <a:pPr fontAlgn="auto">
              <a:lnSpc>
                <a:spcPct val="150000"/>
              </a:lnSpc>
            </a:pPr>
            <a:r>
              <a:rPr lang="en-US" altLang="zh-CN" dirty="0"/>
              <a:t>         </a:t>
            </a:r>
            <a:r>
              <a:rPr lang="zh-CN" altLang="en-US" dirty="0"/>
              <a:t>由于开发人员没有</a:t>
            </a:r>
            <a:r>
              <a:rPr lang="en-US" altLang="zh-CN" dirty="0"/>
              <a:t>Vue.js</a:t>
            </a:r>
            <a:r>
              <a:rPr lang="zh-CN" altLang="en-US" dirty="0"/>
              <a:t>的基础，对</a:t>
            </a:r>
            <a:r>
              <a:rPr lang="en-US" altLang="zh-CN" dirty="0"/>
              <a:t>HTML</a:t>
            </a:r>
            <a:r>
              <a:rPr lang="zh-CN" altLang="en-US" dirty="0"/>
              <a:t>和</a:t>
            </a:r>
            <a:r>
              <a:rPr lang="en-US" altLang="zh-CN" dirty="0"/>
              <a:t>CSS</a:t>
            </a:r>
            <a:r>
              <a:rPr lang="zh-CN" altLang="en-US" dirty="0"/>
              <a:t>有一定了解，且暂时没有代码复用的需求，最终我们选择了</a:t>
            </a:r>
            <a:r>
              <a:rPr lang="en-US" altLang="zh-CN" dirty="0"/>
              <a:t>MINA</a:t>
            </a:r>
            <a:r>
              <a:rPr lang="zh-CN" altLang="en-US" dirty="0"/>
              <a:t>框架。</a:t>
            </a:r>
            <a:endParaRPr lang="zh-CN" altLang="en-US" dirty="0"/>
          </a:p>
        </p:txBody>
      </p:sp>
      <p:sp>
        <p:nvSpPr>
          <p:cNvPr id="4" name="文本框 3"/>
          <p:cNvSpPr txBox="1"/>
          <p:nvPr/>
        </p:nvSpPr>
        <p:spPr>
          <a:xfrm>
            <a:off x="3027687" y="967046"/>
            <a:ext cx="4142791" cy="460375"/>
          </a:xfrm>
          <a:prstGeom prst="rect">
            <a:avLst/>
          </a:prstGeom>
          <a:noFill/>
        </p:spPr>
        <p:txBody>
          <a:bodyPr wrap="square" rtlCol="0">
            <a:spAutoFit/>
          </a:bodyPr>
          <a:lstStyle/>
          <a:p>
            <a:pPr algn="ctr"/>
            <a:r>
              <a:rPr lang="zh-CN" altLang="en-US" sz="2400" b="1" dirty="0">
                <a:latin typeface="+mj-ea"/>
                <a:ea typeface="+mj-ea"/>
              </a:rPr>
              <a:t>前端框架</a:t>
            </a:r>
            <a:endParaRPr lang="zh-CN" altLang="en-US" sz="2400" b="1" dirty="0">
              <a:latin typeface="+mj-ea"/>
              <a:ea typeface="+mj-ea"/>
            </a:endParaRPr>
          </a:p>
        </p:txBody>
      </p:sp>
      <p:sp>
        <p:nvSpPr>
          <p:cNvPr id="3" name="TextBox 17"/>
          <p:cNvSpPr txBox="1"/>
          <p:nvPr/>
        </p:nvSpPr>
        <p:spPr>
          <a:xfrm>
            <a:off x="1423670" y="358775"/>
            <a:ext cx="2299335" cy="460375"/>
          </a:xfrm>
          <a:prstGeom prst="rect">
            <a:avLst/>
          </a:prstGeom>
          <a:noFill/>
        </p:spPr>
        <p:txBody>
          <a:bodyPr wrap="square" rtlCol="0">
            <a:spAutoFit/>
          </a:bodyPr>
          <a:lstStyle/>
          <a:p>
            <a:r>
              <a:rPr lang="zh-CN" altLang="en-US" sz="2400" b="1" dirty="0"/>
              <a:t>技术可行性 </a:t>
            </a:r>
            <a:endParaRPr lang="en-US" altLang="zh-CN" sz="2400" b="1" dirty="0"/>
          </a:p>
        </p:txBody>
      </p:sp>
      <p:sp>
        <p:nvSpPr>
          <p:cNvPr id="6" name="TextBox 13"/>
          <p:cNvSpPr txBox="1"/>
          <p:nvPr/>
        </p:nvSpPr>
        <p:spPr>
          <a:xfrm>
            <a:off x="9785424" y="6136948"/>
            <a:ext cx="2306055" cy="337185"/>
          </a:xfrm>
          <a:prstGeom prst="rect">
            <a:avLst/>
          </a:prstGeom>
          <a:noFill/>
        </p:spPr>
        <p:txBody>
          <a:bodyPr wrap="square" rtlCol="0">
            <a:spAutoFit/>
          </a:bodyPr>
          <a:lstStyle/>
          <a:p>
            <a:pPr algn="ctr"/>
            <a:r>
              <a:rPr lang="zh-CN" altLang="en-US" sz="1600" dirty="0"/>
              <a:t>表格信息来自于网页</a:t>
            </a:r>
            <a:r>
              <a:rPr lang="en-US" altLang="zh-CN" sz="1600" baseline="30000" dirty="0"/>
              <a:t>[6]</a:t>
            </a:r>
            <a:endParaRPr lang="zh-CN" altLang="en-US" sz="1600" baseline="30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75845" y="639192"/>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2" name="文本框 1"/>
          <p:cNvSpPr txBox="1"/>
          <p:nvPr/>
        </p:nvSpPr>
        <p:spPr>
          <a:xfrm>
            <a:off x="265430" y="4968240"/>
            <a:ext cx="9410700" cy="1753235"/>
          </a:xfrm>
          <a:prstGeom prst="rect">
            <a:avLst/>
          </a:prstGeom>
          <a:noFill/>
        </p:spPr>
        <p:txBody>
          <a:bodyPr wrap="square" rtlCol="0">
            <a:spAutoFit/>
          </a:bodyPr>
          <a:lstStyle/>
          <a:p>
            <a:pPr fontAlgn="auto">
              <a:lnSpc>
                <a:spcPct val="150000"/>
              </a:lnSpc>
            </a:pPr>
            <a:r>
              <a:rPr lang="zh-CN" altLang="en-US" dirty="0"/>
              <a:t>          微信只支持</a:t>
            </a:r>
            <a:r>
              <a:rPr lang="en-US" altLang="zh-CN" dirty="0"/>
              <a:t>https</a:t>
            </a:r>
            <a:r>
              <a:rPr lang="zh-CN" altLang="en-US" dirty="0"/>
              <a:t>协议，国内服务器必须解析域名进行</a:t>
            </a:r>
            <a:r>
              <a:rPr lang="en-US" altLang="zh-CN" dirty="0"/>
              <a:t>ICP</a:t>
            </a:r>
            <a:r>
              <a:rPr lang="zh-CN" altLang="en-US" dirty="0"/>
              <a:t>备案后，绑定</a:t>
            </a:r>
            <a:r>
              <a:rPr lang="en-US" altLang="zh-CN" dirty="0"/>
              <a:t>ssl</a:t>
            </a:r>
            <a:r>
              <a:rPr lang="zh-CN" altLang="en-US" dirty="0"/>
              <a:t>证书，然后才能使用，那么就需要等待</a:t>
            </a:r>
            <a:r>
              <a:rPr lang="en-US" altLang="zh-CN" dirty="0"/>
              <a:t>30-40</a:t>
            </a:r>
            <a:r>
              <a:rPr lang="zh-CN" altLang="en-US" dirty="0"/>
              <a:t>天的备案时间。但是如果使用小程序云开发，就不需要等待</a:t>
            </a:r>
            <a:r>
              <a:rPr lang="en-US" altLang="zh-CN" dirty="0"/>
              <a:t>ICP</a:t>
            </a:r>
            <a:r>
              <a:rPr lang="zh-CN" altLang="en-US" dirty="0"/>
              <a:t>备案的时间，开发完立马就能审核上线。此外，我们也不需要再购买服务器，节约资金，且传统服务器部署难度大，综合考虑我们选择了云开发。</a:t>
            </a:r>
            <a:endParaRPr lang="zh-CN" altLang="en-US" dirty="0"/>
          </a:p>
        </p:txBody>
      </p:sp>
      <p:sp>
        <p:nvSpPr>
          <p:cNvPr id="4" name="文本框 3"/>
          <p:cNvSpPr txBox="1"/>
          <p:nvPr/>
        </p:nvSpPr>
        <p:spPr>
          <a:xfrm>
            <a:off x="2862147" y="876105"/>
            <a:ext cx="4142791" cy="460375"/>
          </a:xfrm>
          <a:prstGeom prst="rect">
            <a:avLst/>
          </a:prstGeom>
          <a:noFill/>
        </p:spPr>
        <p:txBody>
          <a:bodyPr wrap="square" rtlCol="0">
            <a:spAutoFit/>
          </a:bodyPr>
          <a:lstStyle/>
          <a:p>
            <a:pPr algn="ctr"/>
            <a:r>
              <a:rPr lang="zh-CN" altLang="en-US" sz="2400" b="1" dirty="0">
                <a:latin typeface="+mn-ea"/>
              </a:rPr>
              <a:t>后端搭建</a:t>
            </a:r>
            <a:endParaRPr lang="zh-CN" altLang="en-US" sz="2400" b="1" dirty="0">
              <a:latin typeface="+mn-ea"/>
            </a:endParaRPr>
          </a:p>
        </p:txBody>
      </p:sp>
      <p:graphicFrame>
        <p:nvGraphicFramePr>
          <p:cNvPr id="3" name="表格 5"/>
          <p:cNvGraphicFramePr>
            <a:graphicFrameLocks noGrp="1"/>
          </p:cNvGraphicFramePr>
          <p:nvPr/>
        </p:nvGraphicFramePr>
        <p:xfrm>
          <a:off x="869544" y="1393436"/>
          <a:ext cx="8127999" cy="356616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l" fontAlgn="ctr" latinLnBrk="0"/>
                      <a:endParaRPr lang="zh-CN" altLang="en-US" b="1" dirty="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1" dirty="0">
                          <a:solidFill>
                            <a:schemeClr val="bg1"/>
                          </a:solidFill>
                          <a:effectLst/>
                          <a:latin typeface="宋体" panose="02010600030101010101" pitchFamily="2" charset="-122"/>
                          <a:ea typeface="宋体" panose="02010600030101010101" pitchFamily="2" charset="-122"/>
                        </a:rPr>
                        <a:t>云开发</a:t>
                      </a:r>
                      <a:endParaRPr lang="zh-CN" altLang="en-US" b="1" dirty="0">
                        <a:solidFill>
                          <a:schemeClr val="bg1"/>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1">
                          <a:solidFill>
                            <a:schemeClr val="bg1"/>
                          </a:solidFill>
                          <a:effectLst/>
                          <a:latin typeface="宋体" panose="02010600030101010101" pitchFamily="2" charset="-122"/>
                          <a:ea typeface="宋体" panose="02010600030101010101" pitchFamily="2" charset="-122"/>
                        </a:rPr>
                        <a:t>传统服务器</a:t>
                      </a:r>
                      <a:endParaRPr lang="zh-CN" altLang="en-US" b="1">
                        <a:solidFill>
                          <a:schemeClr val="bg1"/>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难易程度</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简单</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复杂</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部署难易</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dirty="0">
                          <a:solidFill>
                            <a:srgbClr val="4F4F4F"/>
                          </a:solidFill>
                          <a:effectLst/>
                          <a:latin typeface="宋体" panose="02010600030101010101" pitchFamily="2" charset="-122"/>
                          <a:ea typeface="宋体" panose="02010600030101010101" pitchFamily="2" charset="-122"/>
                        </a:rPr>
                        <a:t>基本上不用部署</a:t>
                      </a:r>
                      <a:endParaRPr lang="zh-CN" altLang="en-US" b="0" dirty="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部署费时费力</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是否需要域名</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不需要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dirty="0">
                          <a:solidFill>
                            <a:srgbClr val="4F4F4F"/>
                          </a:solidFill>
                          <a:effectLst/>
                          <a:latin typeface="宋体" panose="02010600030101010101" pitchFamily="2" charset="-122"/>
                          <a:ea typeface="宋体" panose="02010600030101010101" pitchFamily="2" charset="-122"/>
                        </a:rPr>
                        <a:t>需要</a:t>
                      </a:r>
                      <a:endParaRPr lang="zh-CN" altLang="en-US" b="0" dirty="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是否需要备案</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不需要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cs typeface="宋体" panose="02010600030101010101" pitchFamily="2" charset="-122"/>
                        </a:rPr>
                        <a:t>是否支持</a:t>
                      </a:r>
                      <a:r>
                        <a:rPr lang="en-US" b="0">
                          <a:solidFill>
                            <a:srgbClr val="4F4F4F"/>
                          </a:solidFill>
                          <a:effectLst/>
                          <a:latin typeface="宋体" panose="02010600030101010101" pitchFamily="2" charset="-122"/>
                          <a:ea typeface="宋体" panose="02010600030101010101" pitchFamily="2" charset="-122"/>
                          <a:cs typeface="宋体" panose="02010600030101010101" pitchFamily="2" charset="-122"/>
                        </a:rPr>
                        <a:t>https</a:t>
                      </a:r>
                      <a:endParaRPr lang="en-US" b="0">
                        <a:solidFill>
                          <a:srgbClr val="4F4F4F"/>
                        </a:solidFill>
                        <a:effectLst/>
                        <a:latin typeface="宋体" panose="02010600030101010101" pitchFamily="2" charset="-122"/>
                        <a:ea typeface="宋体" panose="02010600030101010101" pitchFamily="2" charset="-122"/>
                        <a:cs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不需要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适合公司</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中小型公司、个人</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大公司</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学习难易</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容易上手</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学习起来比较难</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费用</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免费版基本够用</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en-US" altLang="zh-CN" b="0" dirty="0">
                          <a:solidFill>
                            <a:srgbClr val="4F4F4F"/>
                          </a:solidFill>
                          <a:effectLst/>
                          <a:latin typeface="宋体" panose="02010600030101010101" pitchFamily="2" charset="-122"/>
                          <a:ea typeface="宋体" panose="02010600030101010101" pitchFamily="2" charset="-122"/>
                          <a:cs typeface="宋体" panose="02010600030101010101" pitchFamily="2" charset="-122"/>
                        </a:rPr>
                        <a:t>200-2000/</a:t>
                      </a:r>
                      <a:r>
                        <a:rPr lang="zh-CN" altLang="en-US" b="0" dirty="0">
                          <a:solidFill>
                            <a:srgbClr val="4F4F4F"/>
                          </a:solidFill>
                          <a:effectLst/>
                          <a:latin typeface="宋体" panose="02010600030101010101" pitchFamily="2" charset="-122"/>
                          <a:ea typeface="宋体" panose="02010600030101010101" pitchFamily="2" charset="-122"/>
                          <a:cs typeface="宋体" panose="02010600030101010101" pitchFamily="2" charset="-122"/>
                        </a:rPr>
                        <a:t>年</a:t>
                      </a:r>
                      <a:endParaRPr lang="zh-CN" altLang="en-US" b="0" dirty="0">
                        <a:solidFill>
                          <a:srgbClr val="4F4F4F"/>
                        </a:solidFill>
                        <a:effectLst/>
                        <a:latin typeface="宋体" panose="02010600030101010101" pitchFamily="2" charset="-122"/>
                        <a:ea typeface="宋体" panose="02010600030101010101" pitchFamily="2" charset="-122"/>
                        <a:cs typeface="宋体" panose="02010600030101010101" pitchFamily="2" charset="-122"/>
                      </a:endParaRPr>
                    </a:p>
                  </a:txBody>
                  <a:tcPr marL="60960" marR="60960" marT="60960" marB="60960" anchor="ctr"/>
                </a:tc>
              </a:tr>
            </a:tbl>
          </a:graphicData>
        </a:graphic>
      </p:graphicFrame>
      <p:sp>
        <p:nvSpPr>
          <p:cNvPr id="5" name="TextBox 17"/>
          <p:cNvSpPr txBox="1"/>
          <p:nvPr/>
        </p:nvSpPr>
        <p:spPr>
          <a:xfrm>
            <a:off x="1423670" y="358775"/>
            <a:ext cx="2299335" cy="460375"/>
          </a:xfrm>
          <a:prstGeom prst="rect">
            <a:avLst/>
          </a:prstGeom>
          <a:noFill/>
        </p:spPr>
        <p:txBody>
          <a:bodyPr wrap="square" rtlCol="0">
            <a:spAutoFit/>
          </a:bodyPr>
          <a:lstStyle/>
          <a:p>
            <a:r>
              <a:rPr lang="zh-CN" altLang="en-US" sz="2400" b="1" dirty="0"/>
              <a:t>技术可行性 </a:t>
            </a:r>
            <a:endParaRPr lang="en-US" altLang="zh-CN" sz="2400" b="1" dirty="0"/>
          </a:p>
        </p:txBody>
      </p:sp>
      <p:sp>
        <p:nvSpPr>
          <p:cNvPr id="7" name="TextBox 13"/>
          <p:cNvSpPr txBox="1"/>
          <p:nvPr/>
        </p:nvSpPr>
        <p:spPr>
          <a:xfrm>
            <a:off x="9785424" y="6136948"/>
            <a:ext cx="2306055" cy="337185"/>
          </a:xfrm>
          <a:prstGeom prst="rect">
            <a:avLst/>
          </a:prstGeom>
          <a:noFill/>
        </p:spPr>
        <p:txBody>
          <a:bodyPr wrap="square" rtlCol="0">
            <a:spAutoFit/>
          </a:bodyPr>
          <a:p>
            <a:pPr algn="ctr"/>
            <a:r>
              <a:rPr lang="zh-CN" altLang="en-US" sz="1600" dirty="0"/>
              <a:t>表格信息来自于网页</a:t>
            </a:r>
            <a:r>
              <a:rPr lang="en-US" altLang="zh-CN" sz="1600" baseline="30000" dirty="0"/>
              <a:t>[7]</a:t>
            </a:r>
            <a:endParaRPr lang="zh-CN" altLang="en-US" sz="1600" baseline="30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技术可行性</a:t>
            </a:r>
            <a:r>
              <a:rPr lang="en-US" altLang="zh-CN" sz="2400" b="1" dirty="0"/>
              <a:t>——</a:t>
            </a:r>
            <a:r>
              <a:rPr lang="zh-CN" altLang="en-US" sz="2400" b="1" dirty="0"/>
              <a:t>数据集来源</a:t>
            </a:r>
            <a:endParaRPr lang="zh-CN" altLang="en-US" sz="2400" b="1"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456" y="1034420"/>
            <a:ext cx="772435" cy="772435"/>
          </a:xfrm>
          <a:prstGeom prst="rect">
            <a:avLst/>
          </a:prstGeom>
        </p:spPr>
      </p:pic>
      <p:sp>
        <p:nvSpPr>
          <p:cNvPr id="8" name="TextBox 11"/>
          <p:cNvSpPr txBox="1"/>
          <p:nvPr/>
        </p:nvSpPr>
        <p:spPr>
          <a:xfrm>
            <a:off x="419648" y="1235971"/>
            <a:ext cx="519545" cy="369332"/>
          </a:xfrm>
          <a:prstGeom prst="rect">
            <a:avLst/>
          </a:prstGeom>
          <a:noFill/>
        </p:spPr>
        <p:txBody>
          <a:bodyPr wrap="square" rtlCol="0">
            <a:spAutoFit/>
          </a:bodyPr>
          <a:lstStyle/>
          <a:p>
            <a:pPr algn="ctr"/>
            <a:r>
              <a:rPr lang="en-US" altLang="zh-CN" dirty="0"/>
              <a:t>01</a:t>
            </a:r>
            <a:endParaRPr lang="zh-CN" altLang="en-US" dirty="0"/>
          </a:p>
        </p:txBody>
      </p:sp>
      <p:pic>
        <p:nvPicPr>
          <p:cNvPr id="32770" name="Picture 2"/>
          <p:cNvPicPr>
            <a:picLocks noChangeAspect="1" noChangeArrowheads="1"/>
          </p:cNvPicPr>
          <p:nvPr/>
        </p:nvPicPr>
        <p:blipFill>
          <a:blip r:embed="rId3" cstate="print"/>
          <a:srcRect t="12426" r="24528" b="4084"/>
          <a:stretch>
            <a:fillRect/>
          </a:stretch>
        </p:blipFill>
        <p:spPr bwMode="auto">
          <a:xfrm>
            <a:off x="7049909" y="77930"/>
            <a:ext cx="5142091" cy="3392633"/>
          </a:xfrm>
          <a:prstGeom prst="rect">
            <a:avLst/>
          </a:prstGeom>
          <a:noFill/>
          <a:ln w="9525">
            <a:noFill/>
            <a:miter lim="800000"/>
            <a:headEnd/>
            <a:tailEnd/>
          </a:ln>
        </p:spPr>
      </p:pic>
      <p:sp>
        <p:nvSpPr>
          <p:cNvPr id="18" name="TextBox 17"/>
          <p:cNvSpPr txBox="1"/>
          <p:nvPr/>
        </p:nvSpPr>
        <p:spPr>
          <a:xfrm>
            <a:off x="8946573" y="1995054"/>
            <a:ext cx="976745" cy="369332"/>
          </a:xfrm>
          <a:prstGeom prst="rect">
            <a:avLst/>
          </a:prstGeom>
          <a:noFill/>
        </p:spPr>
        <p:txBody>
          <a:bodyPr wrap="square" rtlCol="0">
            <a:spAutoFit/>
          </a:bodyPr>
          <a:lstStyle/>
          <a:p>
            <a:pPr algn="ctr"/>
            <a:r>
              <a:rPr lang="zh-CN" altLang="en-US" b="1" dirty="0"/>
              <a:t>去哪儿</a:t>
            </a:r>
            <a:endParaRPr lang="zh-CN" altLang="en-US" b="1" dirty="0"/>
          </a:p>
        </p:txBody>
      </p:sp>
      <p:sp>
        <p:nvSpPr>
          <p:cNvPr id="20" name="TextBox 19"/>
          <p:cNvSpPr txBox="1"/>
          <p:nvPr/>
        </p:nvSpPr>
        <p:spPr>
          <a:xfrm>
            <a:off x="2662555" y="6428105"/>
            <a:ext cx="6866890" cy="337185"/>
          </a:xfrm>
          <a:prstGeom prst="rect">
            <a:avLst/>
          </a:prstGeom>
          <a:noFill/>
        </p:spPr>
        <p:txBody>
          <a:bodyPr wrap="square" rtlCol="0">
            <a:spAutoFit/>
          </a:bodyPr>
          <a:lstStyle/>
          <a:p>
            <a:pPr algn="ctr"/>
            <a:r>
              <a:rPr lang="zh-CN" altLang="en-US" sz="1600" dirty="0"/>
              <a:t>图片分别来自于美团（左）</a:t>
            </a:r>
            <a:r>
              <a:rPr lang="en-US" altLang="zh-CN" sz="1600" baseline="30000" dirty="0"/>
              <a:t>[8]</a:t>
            </a:r>
            <a:r>
              <a:rPr lang="zh-CN" altLang="en-US" sz="1600" dirty="0"/>
              <a:t>、去哪儿（右上）</a:t>
            </a:r>
            <a:r>
              <a:rPr lang="en-US" altLang="zh-CN" sz="1600" baseline="30000" dirty="0"/>
              <a:t>[9]</a:t>
            </a:r>
            <a:r>
              <a:rPr lang="zh-CN" altLang="en-US" sz="1600" dirty="0"/>
              <a:t>、携程旅行（右下）</a:t>
            </a:r>
            <a:r>
              <a:rPr lang="en-US" altLang="zh-CN" sz="1600" baseline="30000" dirty="0"/>
              <a:t>[10]</a:t>
            </a:r>
            <a:endParaRPr lang="zh-CN" altLang="en-US" sz="1600" baseline="30000" dirty="0"/>
          </a:p>
        </p:txBody>
      </p:sp>
      <p:sp>
        <p:nvSpPr>
          <p:cNvPr id="21" name="TextBox 20"/>
          <p:cNvSpPr txBox="1"/>
          <p:nvPr/>
        </p:nvSpPr>
        <p:spPr>
          <a:xfrm>
            <a:off x="1021566" y="1097792"/>
            <a:ext cx="5902037" cy="1753235"/>
          </a:xfrm>
          <a:prstGeom prst="rect">
            <a:avLst/>
          </a:prstGeom>
          <a:noFill/>
        </p:spPr>
        <p:txBody>
          <a:bodyPr wrap="square" rtlCol="0">
            <a:spAutoFit/>
          </a:bodyPr>
          <a:lstStyle/>
          <a:p>
            <a:pPr>
              <a:lnSpc>
                <a:spcPct val="150000"/>
              </a:lnSpc>
            </a:pPr>
            <a:r>
              <a:rPr lang="zh-CN" altLang="en-US" b="1" dirty="0"/>
              <a:t>酒店数据</a:t>
            </a:r>
            <a:r>
              <a:rPr lang="zh-CN" altLang="en-US" dirty="0"/>
              <a:t>：</a:t>
            </a:r>
            <a:endParaRPr lang="en-US" altLang="zh-CN" dirty="0"/>
          </a:p>
          <a:p>
            <a:pPr>
              <a:lnSpc>
                <a:spcPct val="150000"/>
              </a:lnSpc>
            </a:pPr>
            <a:r>
              <a:rPr lang="en-US" altLang="zh-CN" dirty="0"/>
              <a:t>         </a:t>
            </a:r>
            <a:r>
              <a:rPr lang="zh-CN" altLang="en-US" dirty="0"/>
              <a:t>大众点评有反爬机制，故数据不完整；去哪儿旅行、携程旅行推荐内容有限，且没有较全面的酒店清单。</a:t>
            </a:r>
            <a:endParaRPr lang="en-US" altLang="zh-CN" dirty="0"/>
          </a:p>
          <a:p>
            <a:pPr>
              <a:lnSpc>
                <a:spcPct val="150000"/>
              </a:lnSpc>
            </a:pPr>
            <a:r>
              <a:rPr lang="zh-CN" altLang="en-US" dirty="0"/>
              <a:t>         所以我们选用了美团。</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hlinkClick r:id="rId4" action="ppaction://hlinkfile"/>
              </a:rPr>
              <a:t>酒店数据</a:t>
            </a:r>
            <a:endParaRPr lang="zh-CN" altLang="en-US" dirty="0"/>
          </a:p>
        </p:txBody>
      </p:sp>
      <p:pic>
        <p:nvPicPr>
          <p:cNvPr id="32772" name="Picture 4"/>
          <p:cNvPicPr>
            <a:picLocks noChangeAspect="1" noChangeArrowheads="1"/>
          </p:cNvPicPr>
          <p:nvPr/>
        </p:nvPicPr>
        <p:blipFill>
          <a:blip r:embed="rId5" cstate="print"/>
          <a:srcRect l="1700" r="23643"/>
          <a:stretch>
            <a:fillRect/>
          </a:stretch>
        </p:blipFill>
        <p:spPr bwMode="auto">
          <a:xfrm>
            <a:off x="1100365" y="2851050"/>
            <a:ext cx="4733059" cy="3429233"/>
          </a:xfrm>
          <a:prstGeom prst="rect">
            <a:avLst/>
          </a:prstGeom>
          <a:noFill/>
          <a:ln w="9525">
            <a:noFill/>
            <a:miter lim="800000"/>
            <a:headEnd/>
            <a:tailEnd/>
          </a:ln>
        </p:spPr>
      </p:pic>
      <p:sp>
        <p:nvSpPr>
          <p:cNvPr id="22" name="TextBox 21"/>
          <p:cNvSpPr txBox="1"/>
          <p:nvPr/>
        </p:nvSpPr>
        <p:spPr>
          <a:xfrm>
            <a:off x="5211144" y="6058764"/>
            <a:ext cx="976745" cy="369332"/>
          </a:xfrm>
          <a:prstGeom prst="rect">
            <a:avLst/>
          </a:prstGeom>
          <a:noFill/>
        </p:spPr>
        <p:txBody>
          <a:bodyPr wrap="square" rtlCol="0">
            <a:spAutoFit/>
          </a:bodyPr>
          <a:lstStyle/>
          <a:p>
            <a:r>
              <a:rPr lang="zh-CN" altLang="en-US" b="1" dirty="0"/>
              <a:t>美团</a:t>
            </a:r>
            <a:endParaRPr lang="zh-CN" altLang="en-US" b="1" dirty="0"/>
          </a:p>
        </p:txBody>
      </p:sp>
      <p:pic>
        <p:nvPicPr>
          <p:cNvPr id="32774" name="Picture 6"/>
          <p:cNvPicPr>
            <a:picLocks noChangeAspect="1" noChangeArrowheads="1"/>
          </p:cNvPicPr>
          <p:nvPr/>
        </p:nvPicPr>
        <p:blipFill>
          <a:blip r:embed="rId6" cstate="print"/>
          <a:srcRect/>
          <a:stretch>
            <a:fillRect/>
          </a:stretch>
        </p:blipFill>
        <p:spPr bwMode="auto">
          <a:xfrm>
            <a:off x="7471063" y="3460515"/>
            <a:ext cx="4357255" cy="2919791"/>
          </a:xfrm>
          <a:prstGeom prst="rect">
            <a:avLst/>
          </a:prstGeom>
          <a:noFill/>
          <a:ln w="9525">
            <a:noFill/>
            <a:miter lim="800000"/>
            <a:headEnd/>
            <a:tailEnd/>
          </a:ln>
        </p:spPr>
      </p:pic>
      <p:sp>
        <p:nvSpPr>
          <p:cNvPr id="25" name="TextBox 24"/>
          <p:cNvSpPr txBox="1"/>
          <p:nvPr/>
        </p:nvSpPr>
        <p:spPr>
          <a:xfrm>
            <a:off x="8739885" y="5300086"/>
            <a:ext cx="1389332" cy="369332"/>
          </a:xfrm>
          <a:prstGeom prst="rect">
            <a:avLst/>
          </a:prstGeom>
          <a:noFill/>
        </p:spPr>
        <p:txBody>
          <a:bodyPr wrap="square" rtlCol="0">
            <a:spAutoFit/>
          </a:bodyPr>
          <a:lstStyle/>
          <a:p>
            <a:pPr algn="ctr"/>
            <a:r>
              <a:rPr lang="zh-CN" altLang="en-US" b="1" dirty="0"/>
              <a:t>携程旅行</a:t>
            </a:r>
            <a:endParaRPr lang="zh-CN" alt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9" name="Picture 7"/>
          <p:cNvPicPr>
            <a:picLocks noChangeAspect="1" noChangeArrowheads="1"/>
          </p:cNvPicPr>
          <p:nvPr/>
        </p:nvPicPr>
        <p:blipFill>
          <a:blip r:embed="rId1" cstate="print"/>
          <a:srcRect/>
          <a:stretch>
            <a:fillRect/>
          </a:stretch>
        </p:blipFill>
        <p:spPr bwMode="auto">
          <a:xfrm>
            <a:off x="5349378" y="132665"/>
            <a:ext cx="6842622" cy="1246546"/>
          </a:xfrm>
          <a:prstGeom prst="rect">
            <a:avLst/>
          </a:prstGeom>
          <a:noFill/>
          <a:ln w="9525">
            <a:noFill/>
            <a:miter lim="800000"/>
            <a:headEnd/>
            <a:tailEnd/>
          </a:ln>
        </p:spPr>
      </p:pic>
      <p:pic>
        <p:nvPicPr>
          <p:cNvPr id="6"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技术可行性</a:t>
            </a:r>
            <a:endParaRPr lang="zh-CN" altLang="en-US" sz="2400" b="1"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456" y="1034420"/>
            <a:ext cx="772435" cy="772435"/>
          </a:xfrm>
          <a:prstGeom prst="rect">
            <a:avLst/>
          </a:prstGeom>
        </p:spPr>
      </p:pic>
      <p:sp>
        <p:nvSpPr>
          <p:cNvPr id="8" name="TextBox 11"/>
          <p:cNvSpPr txBox="1"/>
          <p:nvPr/>
        </p:nvSpPr>
        <p:spPr>
          <a:xfrm>
            <a:off x="419648" y="1235971"/>
            <a:ext cx="519545" cy="369332"/>
          </a:xfrm>
          <a:prstGeom prst="rect">
            <a:avLst/>
          </a:prstGeom>
          <a:noFill/>
        </p:spPr>
        <p:txBody>
          <a:bodyPr wrap="square" rtlCol="0">
            <a:spAutoFit/>
          </a:bodyPr>
          <a:lstStyle/>
          <a:p>
            <a:pPr algn="ctr"/>
            <a:r>
              <a:rPr lang="en-US" altLang="zh-CN" dirty="0"/>
              <a:t>02</a:t>
            </a:r>
            <a:endParaRPr lang="zh-CN" altLang="en-US" dirty="0"/>
          </a:p>
        </p:txBody>
      </p:sp>
      <p:pic>
        <p:nvPicPr>
          <p:cNvPr id="33794" name="Picture 2"/>
          <p:cNvPicPr>
            <a:picLocks noChangeAspect="1" noChangeArrowheads="1"/>
          </p:cNvPicPr>
          <p:nvPr/>
        </p:nvPicPr>
        <p:blipFill>
          <a:blip r:embed="rId4" cstate="print"/>
          <a:srcRect b="24884"/>
          <a:stretch>
            <a:fillRect/>
          </a:stretch>
        </p:blipFill>
        <p:spPr bwMode="auto">
          <a:xfrm>
            <a:off x="6061713" y="2251879"/>
            <a:ext cx="6130287" cy="3739487"/>
          </a:xfrm>
          <a:prstGeom prst="rect">
            <a:avLst/>
          </a:prstGeom>
          <a:noFill/>
          <a:ln w="9525">
            <a:noFill/>
            <a:miter lim="800000"/>
            <a:headEnd/>
            <a:tailEnd/>
          </a:ln>
        </p:spPr>
      </p:pic>
      <p:sp>
        <p:nvSpPr>
          <p:cNvPr id="10" name="TextBox 9"/>
          <p:cNvSpPr txBox="1"/>
          <p:nvPr/>
        </p:nvSpPr>
        <p:spPr>
          <a:xfrm>
            <a:off x="1007919" y="1111440"/>
            <a:ext cx="4868140" cy="2168525"/>
          </a:xfrm>
          <a:prstGeom prst="rect">
            <a:avLst/>
          </a:prstGeom>
          <a:noFill/>
        </p:spPr>
        <p:txBody>
          <a:bodyPr wrap="square" rtlCol="0">
            <a:spAutoFit/>
          </a:bodyPr>
          <a:lstStyle/>
          <a:p>
            <a:pPr>
              <a:lnSpc>
                <a:spcPct val="150000"/>
              </a:lnSpc>
            </a:pPr>
            <a:r>
              <a:rPr lang="zh-CN" altLang="en-US" b="1" dirty="0"/>
              <a:t>景点数据</a:t>
            </a:r>
            <a:r>
              <a:rPr lang="zh-CN" altLang="en-US" dirty="0"/>
              <a:t>：</a:t>
            </a:r>
            <a:endParaRPr lang="en-US" altLang="zh-CN" dirty="0"/>
          </a:p>
          <a:p>
            <a:pPr>
              <a:lnSpc>
                <a:spcPct val="150000"/>
              </a:lnSpc>
            </a:pPr>
            <a:r>
              <a:rPr lang="zh-CN" altLang="en-US" dirty="0"/>
              <a:t>         美团没有此项分类，故排除；大众点评无法爬取；携程没有较全面的景点清单；飞猪景点信息内容不全。</a:t>
            </a:r>
            <a:endParaRPr lang="en-US" altLang="zh-CN" dirty="0"/>
          </a:p>
          <a:p>
            <a:pPr>
              <a:lnSpc>
                <a:spcPct val="150000"/>
              </a:lnSpc>
            </a:pPr>
            <a:r>
              <a:rPr lang="zh-CN" altLang="en-US" dirty="0"/>
              <a:t>          所以我们选用了去哪儿。</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hlinkClick r:id="rId5" action="ppaction://hlinkfile"/>
              </a:rPr>
              <a:t>景点数据</a:t>
            </a:r>
            <a:endParaRPr lang="zh-CN" altLang="en-US" dirty="0"/>
          </a:p>
        </p:txBody>
      </p:sp>
      <p:sp>
        <p:nvSpPr>
          <p:cNvPr id="14" name="TextBox 13"/>
          <p:cNvSpPr txBox="1"/>
          <p:nvPr/>
        </p:nvSpPr>
        <p:spPr>
          <a:xfrm>
            <a:off x="2319020" y="6344285"/>
            <a:ext cx="7554595" cy="337185"/>
          </a:xfrm>
          <a:prstGeom prst="rect">
            <a:avLst/>
          </a:prstGeom>
          <a:noFill/>
        </p:spPr>
        <p:txBody>
          <a:bodyPr wrap="square" rtlCol="0">
            <a:spAutoFit/>
          </a:bodyPr>
          <a:lstStyle/>
          <a:p>
            <a:pPr algn="ctr"/>
            <a:r>
              <a:rPr lang="zh-CN" altLang="en-US" sz="1600" dirty="0"/>
              <a:t>图片分别来自于飞猪（左） </a:t>
            </a:r>
            <a:r>
              <a:rPr lang="en-US" altLang="zh-CN" sz="1600" baseline="30000" dirty="0"/>
              <a:t>[11]</a:t>
            </a:r>
            <a:r>
              <a:rPr lang="zh-CN" altLang="en-US" sz="1600" dirty="0"/>
              <a:t> 、携程旅行（右上） </a:t>
            </a:r>
            <a:r>
              <a:rPr lang="en-US" altLang="zh-CN" sz="1600" baseline="30000" dirty="0"/>
              <a:t>[12]</a:t>
            </a:r>
            <a:r>
              <a:rPr lang="zh-CN" altLang="en-US" sz="1600" dirty="0"/>
              <a:t>、去哪儿旅行（右下） </a:t>
            </a:r>
            <a:r>
              <a:rPr lang="en-US" altLang="zh-CN" sz="1600" baseline="30000" dirty="0"/>
              <a:t>[13]</a:t>
            </a:r>
            <a:endParaRPr lang="zh-CN" altLang="en-US" sz="1600" baseline="30000" dirty="0"/>
          </a:p>
        </p:txBody>
      </p:sp>
      <p:sp>
        <p:nvSpPr>
          <p:cNvPr id="15" name="TextBox 14"/>
          <p:cNvSpPr txBox="1"/>
          <p:nvPr/>
        </p:nvSpPr>
        <p:spPr>
          <a:xfrm>
            <a:off x="9622137" y="2424957"/>
            <a:ext cx="976745" cy="369332"/>
          </a:xfrm>
          <a:prstGeom prst="rect">
            <a:avLst/>
          </a:prstGeom>
          <a:noFill/>
        </p:spPr>
        <p:txBody>
          <a:bodyPr wrap="square" rtlCol="0">
            <a:spAutoFit/>
          </a:bodyPr>
          <a:lstStyle/>
          <a:p>
            <a:r>
              <a:rPr lang="zh-CN" altLang="en-US" b="1" dirty="0"/>
              <a:t>去哪儿</a:t>
            </a:r>
            <a:endParaRPr lang="zh-CN" altLang="en-US" b="1" dirty="0"/>
          </a:p>
        </p:txBody>
      </p:sp>
      <p:pic>
        <p:nvPicPr>
          <p:cNvPr id="33798" name="Picture 6"/>
          <p:cNvPicPr>
            <a:picLocks noChangeAspect="1" noChangeArrowheads="1"/>
          </p:cNvPicPr>
          <p:nvPr/>
        </p:nvPicPr>
        <p:blipFill>
          <a:blip r:embed="rId6" cstate="print"/>
          <a:srcRect/>
          <a:stretch>
            <a:fillRect/>
          </a:stretch>
        </p:blipFill>
        <p:spPr bwMode="auto">
          <a:xfrm>
            <a:off x="134750" y="3292523"/>
            <a:ext cx="5986272" cy="2593526"/>
          </a:xfrm>
          <a:prstGeom prst="rect">
            <a:avLst/>
          </a:prstGeom>
          <a:noFill/>
          <a:ln w="9525">
            <a:noFill/>
            <a:miter lim="800000"/>
            <a:headEnd/>
            <a:tailEnd/>
          </a:ln>
        </p:spPr>
      </p:pic>
      <p:sp>
        <p:nvSpPr>
          <p:cNvPr id="17" name="TextBox 16"/>
          <p:cNvSpPr txBox="1"/>
          <p:nvPr/>
        </p:nvSpPr>
        <p:spPr>
          <a:xfrm>
            <a:off x="3749051" y="4187794"/>
            <a:ext cx="976745" cy="369332"/>
          </a:xfrm>
          <a:prstGeom prst="rect">
            <a:avLst/>
          </a:prstGeom>
          <a:noFill/>
        </p:spPr>
        <p:txBody>
          <a:bodyPr wrap="square" rtlCol="0">
            <a:spAutoFit/>
          </a:bodyPr>
          <a:lstStyle/>
          <a:p>
            <a:r>
              <a:rPr lang="zh-CN" altLang="en-US" b="1" dirty="0"/>
              <a:t>飞猪</a:t>
            </a:r>
            <a:endParaRPr lang="zh-CN" altLang="en-US"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技术可行性</a:t>
            </a:r>
            <a:endParaRPr lang="zh-CN" altLang="en-US" sz="2400" b="1"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456" y="1034420"/>
            <a:ext cx="772435" cy="772435"/>
          </a:xfrm>
          <a:prstGeom prst="rect">
            <a:avLst/>
          </a:prstGeom>
        </p:spPr>
      </p:pic>
      <p:sp>
        <p:nvSpPr>
          <p:cNvPr id="8" name="TextBox 11"/>
          <p:cNvSpPr txBox="1"/>
          <p:nvPr/>
        </p:nvSpPr>
        <p:spPr>
          <a:xfrm>
            <a:off x="419648" y="1235971"/>
            <a:ext cx="519545" cy="369332"/>
          </a:xfrm>
          <a:prstGeom prst="rect">
            <a:avLst/>
          </a:prstGeom>
          <a:noFill/>
        </p:spPr>
        <p:txBody>
          <a:bodyPr wrap="square" rtlCol="0">
            <a:spAutoFit/>
          </a:bodyPr>
          <a:lstStyle/>
          <a:p>
            <a:pPr algn="ctr"/>
            <a:r>
              <a:rPr lang="en-US" altLang="zh-CN" dirty="0"/>
              <a:t>03</a:t>
            </a:r>
            <a:endParaRPr lang="zh-CN" altLang="en-US" dirty="0"/>
          </a:p>
        </p:txBody>
      </p:sp>
      <p:sp>
        <p:nvSpPr>
          <p:cNvPr id="10" name="TextBox 9"/>
          <p:cNvSpPr txBox="1"/>
          <p:nvPr/>
        </p:nvSpPr>
        <p:spPr>
          <a:xfrm>
            <a:off x="987448" y="1179679"/>
            <a:ext cx="4868140" cy="2169825"/>
          </a:xfrm>
          <a:prstGeom prst="rect">
            <a:avLst/>
          </a:prstGeom>
          <a:noFill/>
        </p:spPr>
        <p:txBody>
          <a:bodyPr wrap="square" rtlCol="0">
            <a:spAutoFit/>
          </a:bodyPr>
          <a:lstStyle/>
          <a:p>
            <a:pPr>
              <a:lnSpc>
                <a:spcPct val="150000"/>
              </a:lnSpc>
            </a:pPr>
            <a:r>
              <a:rPr lang="zh-CN" altLang="en-US" b="1" dirty="0"/>
              <a:t>餐饮数据：</a:t>
            </a:r>
            <a:endParaRPr lang="en-US" altLang="zh-CN" b="1" dirty="0"/>
          </a:p>
          <a:p>
            <a:pPr>
              <a:lnSpc>
                <a:spcPct val="150000"/>
              </a:lnSpc>
            </a:pPr>
            <a:r>
              <a:rPr lang="zh-CN" altLang="en-US" b="1" dirty="0"/>
              <a:t>         </a:t>
            </a:r>
            <a:r>
              <a:rPr lang="zh-CN" altLang="en-US" dirty="0"/>
              <a:t>大众点评数据无法爬取；去哪儿旅行有美食分类，但是鉴于此软件专门做旅行的酒店、机票、景点门票等订单方面，且分类没有美团齐全，故我们选择美团。</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hlinkClick r:id="rId3" action="ppaction://hlinkfile"/>
              </a:rPr>
              <a:t>餐饮数据</a:t>
            </a:r>
            <a:endParaRPr lang="zh-CN" altLang="en-US" dirty="0"/>
          </a:p>
        </p:txBody>
      </p:sp>
      <p:pic>
        <p:nvPicPr>
          <p:cNvPr id="34818" name="Picture 2"/>
          <p:cNvPicPr>
            <a:picLocks noChangeAspect="1" noChangeArrowheads="1"/>
          </p:cNvPicPr>
          <p:nvPr/>
        </p:nvPicPr>
        <p:blipFill>
          <a:blip r:embed="rId4" cstate="print"/>
          <a:srcRect/>
          <a:stretch>
            <a:fillRect/>
          </a:stretch>
        </p:blipFill>
        <p:spPr bwMode="auto">
          <a:xfrm>
            <a:off x="6288775" y="784747"/>
            <a:ext cx="5903225" cy="4935974"/>
          </a:xfrm>
          <a:prstGeom prst="rect">
            <a:avLst/>
          </a:prstGeom>
          <a:noFill/>
          <a:ln w="9525">
            <a:noFill/>
            <a:miter lim="800000"/>
            <a:headEnd/>
            <a:tailEnd/>
          </a:ln>
        </p:spPr>
      </p:pic>
      <p:sp>
        <p:nvSpPr>
          <p:cNvPr id="11" name="TextBox 10"/>
          <p:cNvSpPr txBox="1"/>
          <p:nvPr/>
        </p:nvSpPr>
        <p:spPr>
          <a:xfrm>
            <a:off x="10393235" y="1647035"/>
            <a:ext cx="976745" cy="369332"/>
          </a:xfrm>
          <a:prstGeom prst="rect">
            <a:avLst/>
          </a:prstGeom>
          <a:noFill/>
        </p:spPr>
        <p:txBody>
          <a:bodyPr wrap="square" rtlCol="0">
            <a:spAutoFit/>
          </a:bodyPr>
          <a:lstStyle/>
          <a:p>
            <a:r>
              <a:rPr lang="zh-CN" altLang="en-US" b="1" dirty="0"/>
              <a:t>去哪儿</a:t>
            </a:r>
            <a:endParaRPr lang="zh-CN" altLang="en-US" b="1" dirty="0"/>
          </a:p>
        </p:txBody>
      </p:sp>
      <p:pic>
        <p:nvPicPr>
          <p:cNvPr id="34819" name="Picture 3"/>
          <p:cNvPicPr>
            <a:picLocks noChangeAspect="1" noChangeArrowheads="1"/>
          </p:cNvPicPr>
          <p:nvPr/>
        </p:nvPicPr>
        <p:blipFill>
          <a:blip r:embed="rId5" cstate="print"/>
          <a:srcRect/>
          <a:stretch>
            <a:fillRect/>
          </a:stretch>
        </p:blipFill>
        <p:spPr bwMode="auto">
          <a:xfrm>
            <a:off x="395785" y="3293021"/>
            <a:ext cx="5983122" cy="2930359"/>
          </a:xfrm>
          <a:prstGeom prst="rect">
            <a:avLst/>
          </a:prstGeom>
          <a:noFill/>
          <a:ln w="9525">
            <a:noFill/>
            <a:miter lim="800000"/>
            <a:headEnd/>
            <a:tailEnd/>
          </a:ln>
        </p:spPr>
      </p:pic>
      <p:sp>
        <p:nvSpPr>
          <p:cNvPr id="12" name="TextBox 11"/>
          <p:cNvSpPr txBox="1"/>
          <p:nvPr/>
        </p:nvSpPr>
        <p:spPr>
          <a:xfrm>
            <a:off x="3710305" y="6334125"/>
            <a:ext cx="4770755" cy="337185"/>
          </a:xfrm>
          <a:prstGeom prst="rect">
            <a:avLst/>
          </a:prstGeom>
          <a:noFill/>
        </p:spPr>
        <p:txBody>
          <a:bodyPr wrap="square" rtlCol="0">
            <a:spAutoFit/>
          </a:bodyPr>
          <a:lstStyle/>
          <a:p>
            <a:pPr algn="ctr"/>
            <a:r>
              <a:rPr lang="zh-CN" altLang="en-US" sz="1600" dirty="0"/>
              <a:t>图片从左往右分别来自于美团</a:t>
            </a:r>
            <a:r>
              <a:rPr lang="en-US" altLang="zh-CN" sz="1600" baseline="30000" dirty="0"/>
              <a:t>[14]</a:t>
            </a:r>
            <a:r>
              <a:rPr lang="zh-CN" altLang="en-US" sz="1600" dirty="0"/>
              <a:t>、去哪儿旅行</a:t>
            </a:r>
            <a:r>
              <a:rPr lang="en-US" altLang="zh-CN" sz="1600" baseline="30000" dirty="0"/>
              <a:t>[15]</a:t>
            </a:r>
            <a:endParaRPr lang="zh-CN" altLang="en-US" sz="1600" baseline="30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86784" y="1252394"/>
            <a:ext cx="7693251" cy="1337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sym typeface="+mn-ea"/>
              </a:rPr>
              <a:t>基本建设投资：</a:t>
            </a:r>
            <a:endParaRPr lang="en-US" altLang="zh-CN" dirty="0">
              <a:latin typeface="+mn-ea"/>
            </a:endParaRPr>
          </a:p>
          <a:p>
            <a:pPr>
              <a:lnSpc>
                <a:spcPct val="150000"/>
              </a:lnSpc>
            </a:pPr>
            <a:r>
              <a:rPr lang="zh-CN" altLang="en-US" dirty="0">
                <a:latin typeface="+mn-ea"/>
                <a:sym typeface="+mn-ea"/>
              </a:rPr>
              <a:t>    我们小组三名同学每人都已有一台电脑并安装了开发所需软件，网络环境相对良好。</a:t>
            </a:r>
            <a:endParaRPr lang="zh-CN" altLang="en-US" dirty="0">
              <a:latin typeface="+mn-ea"/>
              <a:sym typeface="+mn-ea"/>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97" y="1145639"/>
            <a:ext cx="772435" cy="772435"/>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290" y="2787400"/>
            <a:ext cx="772435" cy="772435"/>
          </a:xfrm>
          <a:prstGeom prst="rect">
            <a:avLst/>
          </a:prstGeom>
        </p:spPr>
      </p:pic>
      <p:sp>
        <p:nvSpPr>
          <p:cNvPr id="12" name="TextBox 11"/>
          <p:cNvSpPr txBox="1"/>
          <p:nvPr/>
        </p:nvSpPr>
        <p:spPr>
          <a:xfrm>
            <a:off x="748723" y="1376218"/>
            <a:ext cx="519545" cy="368300"/>
          </a:xfrm>
          <a:prstGeom prst="rect">
            <a:avLst/>
          </a:prstGeom>
          <a:noFill/>
        </p:spPr>
        <p:txBody>
          <a:bodyPr wrap="square" rtlCol="0">
            <a:spAutoFit/>
          </a:bodyPr>
          <a:lstStyle/>
          <a:p>
            <a:pPr algn="ctr"/>
            <a:r>
              <a:rPr lang="en-US" altLang="zh-CN" dirty="0"/>
              <a:t>01</a:t>
            </a:r>
            <a:endParaRPr lang="zh-CN" altLang="en-US" dirty="0"/>
          </a:p>
        </p:txBody>
      </p:sp>
      <p:sp>
        <p:nvSpPr>
          <p:cNvPr id="14" name="TextBox 13"/>
          <p:cNvSpPr txBox="1"/>
          <p:nvPr/>
        </p:nvSpPr>
        <p:spPr>
          <a:xfrm>
            <a:off x="730999" y="3011054"/>
            <a:ext cx="519545" cy="368300"/>
          </a:xfrm>
          <a:prstGeom prst="rect">
            <a:avLst/>
          </a:prstGeom>
          <a:noFill/>
        </p:spPr>
        <p:txBody>
          <a:bodyPr wrap="square" rtlCol="0">
            <a:spAutoFit/>
          </a:bodyPr>
          <a:lstStyle/>
          <a:p>
            <a:pPr algn="ctr"/>
            <a:r>
              <a:rPr lang="en-US" altLang="zh-CN" dirty="0"/>
              <a:t>02</a:t>
            </a:r>
            <a:endParaRPr lang="zh-CN" altLang="en-US" dirty="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508" y="0"/>
            <a:ext cx="1145678" cy="1145678"/>
          </a:xfrm>
          <a:prstGeom prst="rect">
            <a:avLst/>
          </a:prstGeom>
        </p:spPr>
      </p:pic>
      <p:sp>
        <p:nvSpPr>
          <p:cNvPr id="18" name="TextBox 17"/>
          <p:cNvSpPr txBox="1"/>
          <p:nvPr/>
        </p:nvSpPr>
        <p:spPr>
          <a:xfrm>
            <a:off x="1423439" y="347461"/>
            <a:ext cx="4705350" cy="460375"/>
          </a:xfrm>
          <a:prstGeom prst="rect">
            <a:avLst/>
          </a:prstGeom>
          <a:noFill/>
        </p:spPr>
        <p:txBody>
          <a:bodyPr wrap="square" rtlCol="0">
            <a:spAutoFit/>
          </a:bodyPr>
          <a:lstStyle/>
          <a:p>
            <a:r>
              <a:rPr lang="zh-CN" altLang="en-US" sz="2400" b="1" dirty="0">
                <a:sym typeface="+mn-ea"/>
              </a:rPr>
              <a:t>经济可行性 </a:t>
            </a:r>
            <a:endParaRPr lang="zh-CN" altLang="en-US" sz="2400" b="1" dirty="0"/>
          </a:p>
        </p:txBody>
      </p:sp>
      <p:sp>
        <p:nvSpPr>
          <p:cNvPr id="15" name="TextBox 14"/>
          <p:cNvSpPr txBox="1"/>
          <p:nvPr/>
        </p:nvSpPr>
        <p:spPr>
          <a:xfrm>
            <a:off x="1387071" y="2890347"/>
            <a:ext cx="7512627" cy="1614805"/>
          </a:xfrm>
          <a:prstGeom prst="rect">
            <a:avLst/>
          </a:prstGeom>
          <a:noFill/>
        </p:spPr>
        <p:txBody>
          <a:bodyPr wrap="square" rtlCol="0">
            <a:spAutoFit/>
          </a:bodyPr>
          <a:lstStyle/>
          <a:p>
            <a:pPr>
              <a:lnSpc>
                <a:spcPct val="150000"/>
              </a:lnSpc>
            </a:pPr>
            <a:r>
              <a:rPr lang="zh-CN" altLang="en-US" b="1" dirty="0">
                <a:latin typeface="+mn-ea"/>
              </a:rPr>
              <a:t>开发成本较低：</a:t>
            </a:r>
            <a:endParaRPr lang="en-US" altLang="zh-CN" dirty="0">
              <a:latin typeface="+mn-ea"/>
            </a:endParaRPr>
          </a:p>
          <a:p>
            <a:pPr>
              <a:lnSpc>
                <a:spcPct val="150000"/>
              </a:lnSpc>
            </a:pPr>
            <a:r>
              <a:rPr lang="en-US" altLang="zh-CN" dirty="0">
                <a:latin typeface="+mn-ea"/>
              </a:rPr>
              <a:t>    </a:t>
            </a:r>
            <a:r>
              <a:rPr lang="zh-CN" altLang="en-US" dirty="0">
                <a:latin typeface="+mn-ea"/>
              </a:rPr>
              <a:t>由于小程序依附于微信，因此无需开发多种版本以适应不同的操作系统。相较于传统</a:t>
            </a:r>
            <a:r>
              <a:rPr lang="en-US" altLang="zh-CN" dirty="0">
                <a:latin typeface="+mn-ea"/>
              </a:rPr>
              <a:t>App, </a:t>
            </a:r>
            <a:r>
              <a:rPr lang="zh-CN" altLang="en-US" dirty="0">
                <a:latin typeface="+mn-ea"/>
              </a:rPr>
              <a:t>小程序减少了开发与维护的成本。</a:t>
            </a:r>
            <a:endParaRPr lang="en-US" altLang="zh-CN" baseline="30000" dirty="0">
              <a:latin typeface="+mn-ea"/>
            </a:endParaRPr>
          </a:p>
          <a:p>
            <a:endParaRPr lang="zh-CN" altLang="en-US" dirty="0"/>
          </a:p>
        </p:txBody>
      </p:sp>
      <p:sp>
        <p:nvSpPr>
          <p:cNvPr id="2" name="TextBox 14"/>
          <p:cNvSpPr txBox="1"/>
          <p:nvPr/>
        </p:nvSpPr>
        <p:spPr>
          <a:xfrm>
            <a:off x="1393895" y="4549676"/>
            <a:ext cx="7512627" cy="2299970"/>
          </a:xfrm>
          <a:prstGeom prst="rect">
            <a:avLst/>
          </a:prstGeom>
          <a:noFill/>
        </p:spPr>
        <p:txBody>
          <a:bodyPr wrap="square" rtlCol="0">
            <a:spAutoFit/>
          </a:bodyPr>
          <a:lstStyle/>
          <a:p>
            <a:pPr>
              <a:lnSpc>
                <a:spcPct val="150000"/>
              </a:lnSpc>
            </a:pPr>
            <a:r>
              <a:rPr lang="zh-CN" altLang="en-US" b="1" dirty="0">
                <a:latin typeface="+mn-ea"/>
                <a:sym typeface="+mn-ea"/>
              </a:rPr>
              <a:t>时间成本：</a:t>
            </a:r>
            <a:endParaRPr lang="zh-CN" altLang="en-US" b="1" dirty="0">
              <a:latin typeface="+mn-ea"/>
              <a:sym typeface="+mn-ea"/>
            </a:endParaRPr>
          </a:p>
          <a:p>
            <a:pPr>
              <a:lnSpc>
                <a:spcPct val="150000"/>
              </a:lnSpc>
            </a:pPr>
            <a:r>
              <a:rPr lang="zh-CN" altLang="en-US" dirty="0">
                <a:latin typeface="+mn-ea"/>
                <a:cs typeface="微软雅黑 Light" panose="020B0502040204020203" pitchFamily="34" charset="-122"/>
              </a:rPr>
              <a:t>    按照</a:t>
            </a:r>
            <a:r>
              <a:rPr lang="en-US" altLang="zh-CN" dirty="0">
                <a:latin typeface="+mn-ea"/>
                <a:cs typeface="微软雅黑 Light" panose="020B0502040204020203" pitchFamily="34" charset="-122"/>
              </a:rPr>
              <a:t>2020</a:t>
            </a:r>
            <a:r>
              <a:rPr lang="zh-CN" altLang="en-US" dirty="0">
                <a:latin typeface="+mn-ea"/>
                <a:cs typeface="微软雅黑 Light" panose="020B0502040204020203" pitchFamily="34" charset="-122"/>
              </a:rPr>
              <a:t>年杭州市薪资水平报告里每人</a:t>
            </a:r>
            <a:r>
              <a:rPr lang="en-US" altLang="zh-CN" dirty="0">
                <a:latin typeface="+mn-ea"/>
                <a:cs typeface="微软雅黑 Light" panose="020B0502040204020203" pitchFamily="34" charset="-122"/>
              </a:rPr>
              <a:t>40.85</a:t>
            </a:r>
            <a:r>
              <a:rPr lang="zh-CN" altLang="en-US" dirty="0">
                <a:latin typeface="+mn-ea"/>
                <a:cs typeface="微软雅黑 Light" panose="020B0502040204020203" pitchFamily="34" charset="-122"/>
              </a:rPr>
              <a:t>元每小时的薪资水平</a:t>
            </a:r>
            <a:r>
              <a:rPr lang="en-US" altLang="zh-CN" baseline="30000" dirty="0">
                <a:latin typeface="+mn-ea"/>
                <a:cs typeface="微软雅黑 Light" panose="020B0502040204020203" pitchFamily="34" charset="-122"/>
              </a:rPr>
              <a:t>[16]</a:t>
            </a:r>
            <a:r>
              <a:rPr lang="zh-CN" altLang="en-US" dirty="0">
                <a:latin typeface="+mn-ea"/>
                <a:cs typeface="微软雅黑 Light" panose="020B0502040204020203" pitchFamily="34" charset="-122"/>
              </a:rPr>
              <a:t>，结合甘特图中给出的具体所需时间，整个项目开发时间成本预期在</a:t>
            </a:r>
            <a:r>
              <a:rPr lang="en-US" altLang="zh-CN" dirty="0">
                <a:latin typeface="+mn-ea"/>
                <a:cs typeface="微软雅黑 Light" panose="020B0502040204020203" pitchFamily="34" charset="-122"/>
              </a:rPr>
              <a:t>38217.95</a:t>
            </a:r>
            <a:r>
              <a:rPr lang="zh-CN" altLang="en-US" dirty="0">
                <a:latin typeface="+mn-ea"/>
                <a:cs typeface="微软雅黑 Light" panose="020B0502040204020203" pitchFamily="34" charset="-122"/>
              </a:rPr>
              <a:t>元。</a:t>
            </a:r>
            <a:endParaRPr lang="en-US" altLang="zh-CN" dirty="0">
              <a:latin typeface="+mn-ea"/>
              <a:cs typeface="微软雅黑 Light" panose="020B0502040204020203" pitchFamily="34" charset="-122"/>
            </a:endParaRPr>
          </a:p>
          <a:p>
            <a:pPr>
              <a:lnSpc>
                <a:spcPct val="150000"/>
              </a:lnSpc>
            </a:pPr>
            <a:endParaRPr lang="en-US" altLang="zh-CN" baseline="30000" dirty="0">
              <a:latin typeface="+mn-ea"/>
            </a:endParaRPr>
          </a:p>
          <a:p>
            <a:endParaRPr lang="zh-CN" altLang="en-US" dirty="0"/>
          </a:p>
        </p:txBody>
      </p:sp>
      <p:pic>
        <p:nvPicPr>
          <p:cNvPr id="3"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114" y="4407994"/>
            <a:ext cx="772435" cy="772435"/>
          </a:xfrm>
          <a:prstGeom prst="rect">
            <a:avLst/>
          </a:prstGeom>
        </p:spPr>
      </p:pic>
      <p:sp>
        <p:nvSpPr>
          <p:cNvPr id="4" name="TextBox 13"/>
          <p:cNvSpPr txBox="1"/>
          <p:nvPr/>
        </p:nvSpPr>
        <p:spPr>
          <a:xfrm>
            <a:off x="737823" y="4631648"/>
            <a:ext cx="519545" cy="368300"/>
          </a:xfrm>
          <a:prstGeom prst="rect">
            <a:avLst/>
          </a:prstGeom>
          <a:noFill/>
        </p:spPr>
        <p:txBody>
          <a:bodyPr wrap="square" rtlCol="0">
            <a:spAutoFit/>
          </a:bodyPr>
          <a:lstStyle/>
          <a:p>
            <a:pPr algn="ctr"/>
            <a:r>
              <a:rPr lang="en-US" altLang="zh-CN" dirty="0"/>
              <a:t>03</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508" y="0"/>
            <a:ext cx="1145678" cy="1145678"/>
          </a:xfrm>
          <a:prstGeom prst="rect">
            <a:avLst/>
          </a:prstGeom>
        </p:spPr>
      </p:pic>
      <p:sp>
        <p:nvSpPr>
          <p:cNvPr id="18" name="TextBox 17"/>
          <p:cNvSpPr txBox="1"/>
          <p:nvPr/>
        </p:nvSpPr>
        <p:spPr>
          <a:xfrm>
            <a:off x="1423439" y="347461"/>
            <a:ext cx="4705350" cy="460375"/>
          </a:xfrm>
          <a:prstGeom prst="rect">
            <a:avLst/>
          </a:prstGeom>
          <a:noFill/>
        </p:spPr>
        <p:txBody>
          <a:bodyPr wrap="square" rtlCol="0">
            <a:spAutoFit/>
          </a:bodyPr>
          <a:lstStyle/>
          <a:p>
            <a:r>
              <a:rPr lang="zh-CN" altLang="en-US" sz="2400" b="1" dirty="0">
                <a:sym typeface="+mn-ea"/>
              </a:rPr>
              <a:t>操作可行性 </a:t>
            </a:r>
            <a:endParaRPr lang="zh-CN" altLang="en-US" sz="2400" b="1" dirty="0"/>
          </a:p>
        </p:txBody>
      </p:sp>
      <p:sp>
        <p:nvSpPr>
          <p:cNvPr id="3" name="Text Box 2"/>
          <p:cNvSpPr txBox="1"/>
          <p:nvPr/>
        </p:nvSpPr>
        <p:spPr>
          <a:xfrm>
            <a:off x="1387128" y="1387880"/>
            <a:ext cx="7631430" cy="2168525"/>
          </a:xfrm>
          <a:prstGeom prst="rect">
            <a:avLst/>
          </a:prstGeom>
          <a:noFill/>
        </p:spPr>
        <p:txBody>
          <a:bodyPr wrap="square" rtlCol="0">
            <a:spAutoFit/>
          </a:bodyPr>
          <a:lstStyle/>
          <a:p>
            <a:pPr algn="l">
              <a:lnSpc>
                <a:spcPct val="150000"/>
              </a:lnSpc>
            </a:pPr>
            <a:r>
              <a:rPr lang="zh-CN" altLang="en-US" b="1" dirty="0">
                <a:latin typeface="+mn-ea"/>
                <a:sym typeface="+mn-ea"/>
              </a:rPr>
              <a:t>用户使用可行性：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微信使用程度较高，微信自</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2011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年被正式发布以来，就保持着较高的关注度。截至</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2018</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年</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月，微信于全球拥有超过约</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10</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亿活跃用户，拥有较高的关注度、庞大的用户基数、良好的用户体验、成熟的用户使用行为。可以看出，用户能够在短时间内借助说明书快速上手。</a:t>
            </a:r>
            <a:endParaRPr lang="en-US" dirty="0">
              <a:latin typeface="宋体" panose="02010600030101010101" pitchFamily="2" charset="-122"/>
              <a:ea typeface="宋体" panose="02010600030101010101" pitchFamily="2" charset="-122"/>
              <a:cs typeface="宋体" panose="02010600030101010101" pitchFamily="2" charset="-122"/>
            </a:endParaRPr>
          </a:p>
        </p:txBody>
      </p:sp>
      <p:pic>
        <p:nvPicPr>
          <p:cNvPr id="4"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1283661"/>
            <a:ext cx="772435" cy="772435"/>
          </a:xfrm>
          <a:prstGeom prst="rect">
            <a:avLst/>
          </a:prstGeom>
        </p:spPr>
      </p:pic>
      <p:sp>
        <p:nvSpPr>
          <p:cNvPr id="5" name="TextBox 13"/>
          <p:cNvSpPr txBox="1"/>
          <p:nvPr/>
        </p:nvSpPr>
        <p:spPr>
          <a:xfrm>
            <a:off x="694400" y="1507315"/>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2"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4140024"/>
            <a:ext cx="772435" cy="772435"/>
          </a:xfrm>
          <a:prstGeom prst="rect">
            <a:avLst/>
          </a:prstGeom>
        </p:spPr>
      </p:pic>
      <p:sp>
        <p:nvSpPr>
          <p:cNvPr id="6" name="TextBox 13"/>
          <p:cNvSpPr txBox="1"/>
          <p:nvPr/>
        </p:nvSpPr>
        <p:spPr>
          <a:xfrm>
            <a:off x="694400" y="4363678"/>
            <a:ext cx="519545" cy="368300"/>
          </a:xfrm>
          <a:prstGeom prst="rect">
            <a:avLst/>
          </a:prstGeom>
          <a:noFill/>
        </p:spPr>
        <p:txBody>
          <a:bodyPr wrap="square" rtlCol="0">
            <a:spAutoFit/>
          </a:bodyPr>
          <a:lstStyle/>
          <a:p>
            <a:pPr algn="ctr"/>
            <a:r>
              <a:rPr lang="en-US" altLang="zh-CN" dirty="0"/>
              <a:t>02</a:t>
            </a:r>
            <a:endParaRPr lang="zh-CN" altLang="en-US" dirty="0"/>
          </a:p>
        </p:txBody>
      </p:sp>
      <p:sp>
        <p:nvSpPr>
          <p:cNvPr id="7" name="Text Box 6"/>
          <p:cNvSpPr txBox="1"/>
          <p:nvPr/>
        </p:nvSpPr>
        <p:spPr>
          <a:xfrm>
            <a:off x="1387128" y="4234083"/>
            <a:ext cx="7631430" cy="1337945"/>
          </a:xfrm>
          <a:prstGeom prst="rect">
            <a:avLst/>
          </a:prstGeom>
          <a:noFill/>
        </p:spPr>
        <p:txBody>
          <a:bodyPr wrap="square" rtlCol="0">
            <a:spAutoFit/>
          </a:bodyPr>
          <a:lstStyle/>
          <a:p>
            <a:pPr algn="l">
              <a:lnSpc>
                <a:spcPct val="150000"/>
              </a:lnSpc>
            </a:pPr>
            <a:r>
              <a:rPr lang="zh-CN" altLang="en-US" b="1" dirty="0">
                <a:latin typeface="+mn-ea"/>
                <a:sym typeface="+mn-ea"/>
              </a:rPr>
              <a:t>时间进度可行性：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    项目周期为</a:t>
            </a:r>
            <a:r>
              <a:rPr lang="en-US" altLang="zh-CN" dirty="0">
                <a:latin typeface="宋体" panose="02010600030101010101" pitchFamily="2" charset="-122"/>
                <a:ea typeface="宋体" panose="02010600030101010101" pitchFamily="2" charset="-122"/>
                <a:cs typeface="宋体" panose="02010600030101010101" pitchFamily="2" charset="-122"/>
              </a:rPr>
              <a:t>3</a:t>
            </a:r>
            <a:r>
              <a:rPr lang="zh-CN" altLang="en-US" dirty="0">
                <a:latin typeface="宋体" panose="02010600030101010101" pitchFamily="2" charset="-122"/>
                <a:ea typeface="宋体" panose="02010600030101010101" pitchFamily="2" charset="-122"/>
                <a:cs typeface="宋体" panose="02010600030101010101" pitchFamily="2" charset="-122"/>
              </a:rPr>
              <a:t>个月，</a:t>
            </a:r>
            <a:r>
              <a:rPr lang="zh-CN" altLang="en-US" dirty="0">
                <a:sym typeface="+mn-ea"/>
              </a:rPr>
              <a:t>按照小组能力可以按时完成，并递交成果。</a:t>
            </a:r>
            <a:endParaRPr lang="en-US" altLang="zh-CN" dirty="0"/>
          </a:p>
          <a:p>
            <a:pPr algn="l">
              <a:lnSpc>
                <a:spcPct val="150000"/>
              </a:lnSpc>
            </a:pP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508" y="0"/>
            <a:ext cx="1145678" cy="1145678"/>
          </a:xfrm>
          <a:prstGeom prst="rect">
            <a:avLst/>
          </a:prstGeom>
        </p:spPr>
      </p:pic>
      <p:sp>
        <p:nvSpPr>
          <p:cNvPr id="18" name="TextBox 17"/>
          <p:cNvSpPr txBox="1"/>
          <p:nvPr/>
        </p:nvSpPr>
        <p:spPr>
          <a:xfrm>
            <a:off x="1423439" y="347461"/>
            <a:ext cx="4705350" cy="460375"/>
          </a:xfrm>
          <a:prstGeom prst="rect">
            <a:avLst/>
          </a:prstGeom>
          <a:noFill/>
        </p:spPr>
        <p:txBody>
          <a:bodyPr wrap="square" rtlCol="0">
            <a:spAutoFit/>
          </a:bodyPr>
          <a:lstStyle/>
          <a:p>
            <a:r>
              <a:rPr lang="zh-CN" altLang="en-US" sz="2400" b="1" dirty="0">
                <a:sym typeface="+mn-ea"/>
              </a:rPr>
              <a:t>操作可行性 </a:t>
            </a:r>
            <a:endParaRPr lang="zh-CN" altLang="en-US" sz="2400" b="1" dirty="0"/>
          </a:p>
        </p:txBody>
      </p:sp>
      <p:sp>
        <p:nvSpPr>
          <p:cNvPr id="3" name="Text Box 2"/>
          <p:cNvSpPr txBox="1"/>
          <p:nvPr/>
        </p:nvSpPr>
        <p:spPr>
          <a:xfrm>
            <a:off x="1387128" y="1655850"/>
            <a:ext cx="7631430" cy="1337945"/>
          </a:xfrm>
          <a:prstGeom prst="rect">
            <a:avLst/>
          </a:prstGeom>
          <a:noFill/>
        </p:spPr>
        <p:txBody>
          <a:bodyPr wrap="square" rtlCol="0">
            <a:spAutoFit/>
          </a:bodyPr>
          <a:lstStyle/>
          <a:p>
            <a:pPr algn="l">
              <a:lnSpc>
                <a:spcPct val="150000"/>
              </a:lnSpc>
            </a:pPr>
            <a:r>
              <a:rPr lang="zh-CN" altLang="en-US" b="1" dirty="0">
                <a:latin typeface="+mn-ea"/>
                <a:sym typeface="+mn-ea"/>
              </a:rPr>
              <a:t>部署可行性：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a:t>
            </a:r>
            <a:r>
              <a:rPr dirty="0">
                <a:latin typeface="宋体" panose="02010600030101010101" pitchFamily="2" charset="-122"/>
                <a:ea typeface="宋体" panose="02010600030101010101" pitchFamily="2" charset="-122"/>
                <a:cs typeface="宋体" panose="02010600030101010101" pitchFamily="2" charset="-122"/>
                <a:sym typeface="+mn-ea"/>
              </a:rPr>
              <a:t>云函数右键，选择在终端打开，执行cnpm i，</a:t>
            </a:r>
            <a:r>
              <a:rPr lang="zh-CN" dirty="0">
                <a:latin typeface="宋体" panose="02010600030101010101" pitchFamily="2" charset="-122"/>
                <a:ea typeface="宋体" panose="02010600030101010101" pitchFamily="2" charset="-122"/>
                <a:cs typeface="宋体" panose="02010600030101010101" pitchFamily="2" charset="-122"/>
                <a:sym typeface="+mn-ea"/>
              </a:rPr>
              <a:t>在</a:t>
            </a:r>
            <a:r>
              <a:rPr dirty="0">
                <a:latin typeface="宋体" panose="02010600030101010101" pitchFamily="2" charset="-122"/>
                <a:ea typeface="宋体" panose="02010600030101010101" pitchFamily="2" charset="-122"/>
                <a:cs typeface="宋体" panose="02010600030101010101" pitchFamily="2" charset="-122"/>
                <a:sym typeface="+mn-ea"/>
              </a:rPr>
              <a:t>node环境</a:t>
            </a:r>
            <a:r>
              <a:rPr lang="zh-CN" dirty="0">
                <a:latin typeface="宋体" panose="02010600030101010101" pitchFamily="2" charset="-122"/>
                <a:ea typeface="宋体" panose="02010600030101010101" pitchFamily="2" charset="-122"/>
                <a:cs typeface="宋体" panose="02010600030101010101" pitchFamily="2" charset="-122"/>
                <a:sym typeface="+mn-ea"/>
              </a:rPr>
              <a:t>中，</a:t>
            </a:r>
            <a:r>
              <a:rPr dirty="0">
                <a:latin typeface="宋体" panose="02010600030101010101" pitchFamily="2" charset="-122"/>
                <a:ea typeface="宋体" panose="02010600030101010101" pitchFamily="2" charset="-122"/>
                <a:cs typeface="宋体" panose="02010600030101010101" pitchFamily="2" charset="-122"/>
                <a:sym typeface="+mn-ea"/>
              </a:rPr>
              <a:t>cnpm i执行完成后，右键云函数目录</a:t>
            </a:r>
            <a:r>
              <a:rPr lang="zh-CN" dirty="0">
                <a:latin typeface="宋体" panose="02010600030101010101" pitchFamily="2" charset="-122"/>
                <a:ea typeface="宋体" panose="02010600030101010101" pitchFamily="2" charset="-122"/>
                <a:cs typeface="宋体" panose="02010600030101010101" pitchFamily="2" charset="-122"/>
                <a:sym typeface="+mn-ea"/>
              </a:rPr>
              <a:t>选择</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a:t>
            </a:r>
            <a:r>
              <a:rPr dirty="0">
                <a:latin typeface="宋体" panose="02010600030101010101" pitchFamily="2" charset="-122"/>
                <a:ea typeface="宋体" panose="02010600030101010101" pitchFamily="2" charset="-122"/>
                <a:cs typeface="宋体" panose="02010600030101010101" pitchFamily="2" charset="-122"/>
                <a:sym typeface="+mn-ea"/>
              </a:rPr>
              <a:t>创建并部署</a:t>
            </a:r>
            <a:r>
              <a:rPr lang="en-US"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a:t>
            </a:r>
            <a:endParaRPr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1516706"/>
            <a:ext cx="772435" cy="772435"/>
          </a:xfrm>
          <a:prstGeom prst="rect">
            <a:avLst/>
          </a:prstGeom>
        </p:spPr>
      </p:pic>
      <p:sp>
        <p:nvSpPr>
          <p:cNvPr id="5" name="TextBox 13"/>
          <p:cNvSpPr txBox="1"/>
          <p:nvPr/>
        </p:nvSpPr>
        <p:spPr>
          <a:xfrm>
            <a:off x="694400" y="1740360"/>
            <a:ext cx="519545" cy="368300"/>
          </a:xfrm>
          <a:prstGeom prst="rect">
            <a:avLst/>
          </a:prstGeom>
          <a:noFill/>
        </p:spPr>
        <p:txBody>
          <a:bodyPr wrap="square" rtlCol="0">
            <a:spAutoFit/>
          </a:bodyPr>
          <a:lstStyle/>
          <a:p>
            <a:pPr algn="ctr"/>
            <a:r>
              <a:rPr lang="en-US" altLang="zh-CN" dirty="0"/>
              <a:t>03</a:t>
            </a:r>
            <a:endParaRPr lang="zh-CN" altLang="en-US" dirty="0"/>
          </a:p>
        </p:txBody>
      </p:sp>
      <p:pic>
        <p:nvPicPr>
          <p:cNvPr id="2"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3848559"/>
            <a:ext cx="772435" cy="772435"/>
          </a:xfrm>
          <a:prstGeom prst="rect">
            <a:avLst/>
          </a:prstGeom>
        </p:spPr>
      </p:pic>
      <p:sp>
        <p:nvSpPr>
          <p:cNvPr id="6" name="TextBox 13"/>
          <p:cNvSpPr txBox="1"/>
          <p:nvPr/>
        </p:nvSpPr>
        <p:spPr>
          <a:xfrm>
            <a:off x="694400" y="4072213"/>
            <a:ext cx="519545" cy="368300"/>
          </a:xfrm>
          <a:prstGeom prst="rect">
            <a:avLst/>
          </a:prstGeom>
          <a:noFill/>
        </p:spPr>
        <p:txBody>
          <a:bodyPr wrap="square" rtlCol="0">
            <a:spAutoFit/>
          </a:bodyPr>
          <a:lstStyle/>
          <a:p>
            <a:pPr algn="ctr"/>
            <a:r>
              <a:rPr lang="en-US" altLang="zh-CN" dirty="0"/>
              <a:t>04</a:t>
            </a:r>
            <a:endParaRPr lang="zh-CN" altLang="en-US" dirty="0"/>
          </a:p>
        </p:txBody>
      </p:sp>
      <p:sp>
        <p:nvSpPr>
          <p:cNvPr id="7" name="Text Box 6"/>
          <p:cNvSpPr txBox="1"/>
          <p:nvPr/>
        </p:nvSpPr>
        <p:spPr>
          <a:xfrm>
            <a:off x="1387128" y="3977543"/>
            <a:ext cx="7631430" cy="1273875"/>
          </a:xfrm>
          <a:prstGeom prst="rect">
            <a:avLst/>
          </a:prstGeom>
          <a:noFill/>
        </p:spPr>
        <p:txBody>
          <a:bodyPr wrap="square" rtlCol="0">
            <a:spAutoFit/>
          </a:bodyPr>
          <a:lstStyle/>
          <a:p>
            <a:pPr algn="l">
              <a:lnSpc>
                <a:spcPct val="150000"/>
              </a:lnSpc>
            </a:pPr>
            <a:r>
              <a:rPr lang="zh-CN" altLang="en-US" b="1" dirty="0">
                <a:latin typeface="+mn-ea"/>
                <a:sym typeface="+mn-ea"/>
              </a:rPr>
              <a:t>发布可行性：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    提交审核，</a:t>
            </a:r>
            <a:r>
              <a:rPr dirty="0">
                <a:latin typeface="宋体" panose="02010600030101010101" pitchFamily="2" charset="-122"/>
                <a:ea typeface="宋体" panose="02010600030101010101" pitchFamily="2" charset="-122"/>
              </a:rPr>
              <a:t>通过后，点击提交发布，线上版本就会显示当前提交版本，微信小程序中过几分钟就可以搜索到发布的小程序了</a:t>
            </a:r>
            <a:r>
              <a:rPr lang="zh-CN" dirty="0"/>
              <a:t>。</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89367" y="2153343"/>
            <a:ext cx="7693251" cy="2023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rPr>
              <a:t>新的社交需求：</a:t>
            </a:r>
            <a:endParaRPr lang="en-US" altLang="zh-CN" dirty="0">
              <a:latin typeface="+mn-ea"/>
            </a:endParaRPr>
          </a:p>
          <a:p>
            <a:pPr>
              <a:lnSpc>
                <a:spcPct val="150000"/>
              </a:lnSpc>
            </a:pPr>
            <a:r>
              <a:rPr lang="en-US" altLang="zh-CN" dirty="0">
                <a:latin typeface="+mn-ea"/>
              </a:rPr>
              <a:t>    </a:t>
            </a:r>
            <a:r>
              <a:rPr lang="zh-CN" altLang="zh-CN" dirty="0">
                <a:latin typeface="+mn-ea"/>
              </a:rPr>
              <a:t>随着社交网络的普及，拍照分享逐渐成为人们的习惯。</a:t>
            </a:r>
            <a:r>
              <a:rPr lang="zh-CN" altLang="zh-CN" dirty="0"/>
              <a:t>各大手机应用商城和微信上</a:t>
            </a:r>
            <a:r>
              <a:rPr lang="zh-CN" altLang="en-US" dirty="0"/>
              <a:t>，</a:t>
            </a:r>
            <a:r>
              <a:rPr lang="zh-CN" altLang="zh-CN" dirty="0"/>
              <a:t>此类应用或小程序数量较少，种类单一。同时，我们发现年轻人热衷于在小众景点留下足迹、喜爱打卡大家推荐的地点。</a:t>
            </a:r>
            <a:endParaRPr lang="en-US" altLang="zh-CN" dirty="0">
              <a:latin typeface="+mn-ea"/>
            </a:endParaRPr>
          </a:p>
          <a:p>
            <a:pPr>
              <a:lnSpc>
                <a:spcPct val="150000"/>
              </a:lnSpc>
            </a:pPr>
            <a:endParaRPr lang="en-US" altLang="zh-CN" baseline="30000" dirty="0">
              <a:latin typeface="+mn-ea"/>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7101" y="2062348"/>
            <a:ext cx="772435" cy="772435"/>
          </a:xfrm>
          <a:prstGeom prst="rect">
            <a:avLst/>
          </a:prstGeom>
        </p:spPr>
      </p:pic>
      <p:sp>
        <p:nvSpPr>
          <p:cNvPr id="12" name="TextBox 11"/>
          <p:cNvSpPr txBox="1"/>
          <p:nvPr/>
        </p:nvSpPr>
        <p:spPr>
          <a:xfrm>
            <a:off x="814127" y="2292927"/>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86" y="0"/>
            <a:ext cx="1221474" cy="1221474"/>
          </a:xfrm>
          <a:prstGeom prst="rect">
            <a:avLst/>
          </a:prstGeom>
        </p:spPr>
      </p:pic>
      <p:sp>
        <p:nvSpPr>
          <p:cNvPr id="18" name="TextBox 17"/>
          <p:cNvSpPr txBox="1"/>
          <p:nvPr/>
        </p:nvSpPr>
        <p:spPr>
          <a:xfrm>
            <a:off x="1456344" y="355600"/>
            <a:ext cx="4705350" cy="460375"/>
          </a:xfrm>
          <a:prstGeom prst="rect">
            <a:avLst/>
          </a:prstGeom>
          <a:noFill/>
        </p:spPr>
        <p:txBody>
          <a:bodyPr wrap="square" rtlCol="0">
            <a:spAutoFit/>
          </a:bodyPr>
          <a:lstStyle/>
          <a:p>
            <a:r>
              <a:rPr lang="zh-CN" altLang="en-US" sz="2400" b="1" dirty="0">
                <a:sym typeface="+mn-ea"/>
              </a:rPr>
              <a:t>社会可行性 </a:t>
            </a:r>
            <a:endParaRPr lang="zh-CN" altLang="en-US" sz="2400" b="1"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p>
            <a:r>
              <a:rPr lang="zh-CN" altLang="en-US" sz="2400" b="1" dirty="0">
                <a:latin typeface="宋体" panose="02010600030101010101" pitchFamily="2" charset="-122"/>
                <a:ea typeface="宋体" panose="02010600030101010101" pitchFamily="2" charset="-122"/>
              </a:rPr>
              <a:t>版本记录</a:t>
            </a:r>
            <a:endParaRPr lang="zh-CN" altLang="en-US" sz="2400" b="1" dirty="0">
              <a:latin typeface="宋体" panose="02010600030101010101" pitchFamily="2" charset="-122"/>
              <a:ea typeface="宋体" panose="02010600030101010101" pitchFamily="2" charset="-122"/>
            </a:endParaRPr>
          </a:p>
        </p:txBody>
      </p:sp>
      <p:graphicFrame>
        <p:nvGraphicFramePr>
          <p:cNvPr id="3" name="Table 2"/>
          <p:cNvGraphicFramePr/>
          <p:nvPr/>
        </p:nvGraphicFramePr>
        <p:xfrm>
          <a:off x="1829435" y="1076325"/>
          <a:ext cx="8533765" cy="1905000"/>
        </p:xfrm>
        <a:graphic>
          <a:graphicData uri="http://schemas.openxmlformats.org/drawingml/2006/table">
            <a:tbl>
              <a:tblPr firstRow="1" bandRow="1">
                <a:tableStyleId>{5C22544A-7EE6-4342-B048-85BDC9FD1C3A}</a:tableStyleId>
              </a:tblPr>
              <a:tblGrid>
                <a:gridCol w="4266565"/>
                <a:gridCol w="4266565"/>
              </a:tblGrid>
              <a:tr h="381000">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日期</a:t>
                      </a:r>
                      <a:endParaRPr lang="zh-CN" altLang="en-US">
                        <a:latin typeface="宋体" panose="02010600030101010101" pitchFamily="2" charset="-122"/>
                        <a:ea typeface="宋体" panose="02010600030101010101" pitchFamily="2" charset="-122"/>
                      </a:endParaRPr>
                    </a:p>
                    <a:p>
                      <a:pPr algn="ctr">
                        <a:buNone/>
                      </a:pPr>
                      <a:endParaRPr lang="zh-CN" alt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版本号</a:t>
                      </a:r>
                      <a:endParaRPr lang="zh-CN" alt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2020.10.20 - 2020.10.21</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p>
                      <a:pPr algn="ctr">
                        <a:lnSpc>
                          <a:spcPct val="100000"/>
                        </a:lnSpc>
                        <a:buNone/>
                      </a:pPr>
                      <a:endParaRPr lang="en-US">
                        <a:latin typeface="宋体" panose="02010600030101010101" pitchFamily="2" charset="-122"/>
                        <a:ea typeface="宋体" panose="02010600030101010101" pitchFamily="2" charset="-122"/>
                      </a:endParaRPr>
                    </a:p>
                    <a:p>
                      <a:pPr algn="ctr">
                        <a:lnSpc>
                          <a:spcPct val="100000"/>
                        </a:lnSpc>
                        <a:buNone/>
                      </a:pPr>
                      <a:r>
                        <a:rPr lang="en-US">
                          <a:latin typeface="宋体" panose="02010600030101010101" pitchFamily="2" charset="-122"/>
                          <a:ea typeface="宋体" panose="02010600030101010101" pitchFamily="2" charset="-122"/>
                        </a:rPr>
                        <a:t>V0.1.0</a:t>
                      </a:r>
                      <a:endParaRPr 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2020.10.21 - 2020.10.22</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V0.2.0</a:t>
                      </a:r>
                      <a:endParaRPr 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2020.10.23 - 2020.10.24</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V0.2.1</a:t>
                      </a:r>
                      <a:endParaRPr 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2020.10.27 - 2020.10.28</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V0.3.0</a:t>
                      </a:r>
                      <a:endParaRPr lang="en-US">
                        <a:latin typeface="宋体" panose="02010600030101010101" pitchFamily="2" charset="-122"/>
                        <a:ea typeface="宋体" panose="02010600030101010101" pitchFamily="2" charset="-122"/>
                      </a:endParaRPr>
                    </a:p>
                  </a:txBody>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4082" y="1962710"/>
            <a:ext cx="772435" cy="772435"/>
          </a:xfrm>
          <a:prstGeom prst="rect">
            <a:avLst/>
          </a:prstGeom>
        </p:spPr>
      </p:pic>
      <p:sp>
        <p:nvSpPr>
          <p:cNvPr id="13" name="TextBox 12"/>
          <p:cNvSpPr txBox="1"/>
          <p:nvPr/>
        </p:nvSpPr>
        <p:spPr>
          <a:xfrm>
            <a:off x="781107" y="2182897"/>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86" y="0"/>
            <a:ext cx="1221474" cy="1221474"/>
          </a:xfrm>
          <a:prstGeom prst="rect">
            <a:avLst/>
          </a:prstGeom>
        </p:spPr>
      </p:pic>
      <p:sp>
        <p:nvSpPr>
          <p:cNvPr id="18" name="TextBox 17"/>
          <p:cNvSpPr txBox="1"/>
          <p:nvPr/>
        </p:nvSpPr>
        <p:spPr>
          <a:xfrm>
            <a:off x="1456344" y="355600"/>
            <a:ext cx="4705350" cy="460375"/>
          </a:xfrm>
          <a:prstGeom prst="rect">
            <a:avLst/>
          </a:prstGeom>
          <a:noFill/>
        </p:spPr>
        <p:txBody>
          <a:bodyPr wrap="square" rtlCol="0">
            <a:spAutoFit/>
          </a:bodyPr>
          <a:lstStyle/>
          <a:p>
            <a:r>
              <a:rPr lang="zh-CN" altLang="en-US" sz="2400" b="1" dirty="0">
                <a:sym typeface="+mn-ea"/>
              </a:rPr>
              <a:t>法律可行性 </a:t>
            </a:r>
            <a:endParaRPr lang="zh-CN" altLang="en-US" sz="2400" b="1" dirty="0"/>
          </a:p>
        </p:txBody>
      </p:sp>
      <p:sp>
        <p:nvSpPr>
          <p:cNvPr id="3" name="文本框 6"/>
          <p:cNvSpPr txBox="1"/>
          <p:nvPr/>
        </p:nvSpPr>
        <p:spPr>
          <a:xfrm>
            <a:off x="1456347" y="2077086"/>
            <a:ext cx="7693251"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rPr>
              <a:t>爬虫是否违法：</a:t>
            </a:r>
            <a:endParaRPr lang="en-US" altLang="zh-CN" dirty="0">
              <a:latin typeface="+mn-ea"/>
            </a:endParaRPr>
          </a:p>
          <a:p>
            <a:pPr>
              <a:lnSpc>
                <a:spcPct val="150000"/>
              </a:lnSpc>
            </a:pPr>
            <a:r>
              <a:rPr lang="en-US" altLang="zh-CN" dirty="0">
                <a:latin typeface="+mn-ea"/>
              </a:rPr>
              <a:t>    </a:t>
            </a:r>
            <a:r>
              <a:rPr lang="zh-CN" altLang="zh-CN" dirty="0">
                <a:latin typeface="+mn-ea"/>
              </a:rPr>
              <a:t>目前尚没有任何法律明确规定，类似爬虫这样的行为违法。如何使用爬虫获取的数据和信息，大多数情况都是有明确的规定的。其次，我们爬取出来的</a:t>
            </a:r>
            <a:r>
              <a:rPr lang="zh-CN" altLang="zh-CN" dirty="0">
                <a:latin typeface="+mn-ea"/>
                <a:sym typeface="+mn-ea"/>
              </a:rPr>
              <a:t>图片不</a:t>
            </a:r>
            <a:r>
              <a:rPr lang="zh-CN" altLang="zh-CN" dirty="0">
                <a:latin typeface="+mn-ea"/>
              </a:rPr>
              <a:t>作为商用，更不爬取个人隐私数据去公开买卖。所以我们的爬虫操作并不违法任何法律。</a:t>
            </a:r>
            <a:endParaRPr lang="en-US" altLang="zh-CN" dirty="0">
              <a:latin typeface="+mn-ea"/>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7486" y="0"/>
            <a:ext cx="1221474" cy="1221474"/>
          </a:xfrm>
          <a:prstGeom prst="rect">
            <a:avLst/>
          </a:prstGeom>
        </p:spPr>
      </p:pic>
      <p:sp>
        <p:nvSpPr>
          <p:cNvPr id="2" name="TextBox 17"/>
          <p:cNvSpPr txBox="1"/>
          <p:nvPr/>
        </p:nvSpPr>
        <p:spPr>
          <a:xfrm>
            <a:off x="1456344" y="355600"/>
            <a:ext cx="4705350" cy="460375"/>
          </a:xfrm>
          <a:prstGeom prst="rect">
            <a:avLst/>
          </a:prstGeom>
          <a:noFill/>
        </p:spPr>
        <p:txBody>
          <a:bodyPr wrap="square" rtlCol="0">
            <a:spAutoFit/>
          </a:bodyPr>
          <a:p>
            <a:r>
              <a:rPr lang="zh-CN" altLang="en-US" sz="2400" b="1" dirty="0"/>
              <a:t>风险分析</a:t>
            </a:r>
            <a:endParaRPr lang="zh-CN" altLang="en-US" sz="2400" b="1" dirty="0"/>
          </a:p>
        </p:txBody>
      </p:sp>
      <p:graphicFrame>
        <p:nvGraphicFramePr>
          <p:cNvPr id="3" name="Table 2"/>
          <p:cNvGraphicFramePr/>
          <p:nvPr/>
        </p:nvGraphicFramePr>
        <p:xfrm>
          <a:off x="1830070" y="1524000"/>
          <a:ext cx="8533765" cy="20574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风险排序</a:t>
                      </a:r>
                      <a:endParaRPr lang="zh-CN" alt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风险名称</a:t>
                      </a:r>
                      <a:endParaRPr lang="zh-CN" altLang="en-US">
                        <a:latin typeface="宋体" panose="02010600030101010101" pitchFamily="2" charset="-122"/>
                        <a:ea typeface="宋体" panose="02010600030101010101" pitchFamily="2" charset="-122"/>
                      </a:endParaRPr>
                    </a:p>
                    <a:p>
                      <a:pPr algn="ctr">
                        <a:buNone/>
                      </a:pPr>
                      <a:endParaRPr lang="zh-CN" alt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风险描述</a:t>
                      </a:r>
                      <a:endParaRPr lang="zh-CN" alt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风险缓解方案</a:t>
                      </a:r>
                      <a:endParaRPr lang="zh-CN" altLang="en-US">
                        <a:latin typeface="宋体" panose="02010600030101010101" pitchFamily="2" charset="-122"/>
                        <a:ea typeface="宋体" panose="02010600030101010101" pitchFamily="2" charset="-122"/>
                      </a:endParaRPr>
                    </a:p>
                  </a:txBody>
                  <a:tcPr/>
                </a:tc>
              </a:tr>
              <a:tr h="9144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1</a:t>
                      </a:r>
                      <a:endParaRPr 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缺乏相关知识</a:t>
                      </a: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项目开发过程中涉及许多新知识，给项目开发人员带来一定的困难</a:t>
                      </a: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从书和网络中不断搜索不断学习</a:t>
                      </a:r>
                      <a:endParaRPr lang="zh-CN" alt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a:t>
                      </a:r>
                      <a:endParaRPr 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经验欠缺</a:t>
                      </a: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成员开发经验不足，难以保证进度和工作质量</a:t>
                      </a:r>
                      <a:endParaRPr lang="zh-CN" altLang="en-US">
                        <a:latin typeface="宋体" panose="02010600030101010101" pitchFamily="2" charset="-122"/>
                        <a:ea typeface="宋体" panose="02010600030101010101" pitchFamily="2" charset="-122"/>
                      </a:endParaRPr>
                    </a:p>
                    <a:p>
                      <a:pPr algn="l">
                        <a:buNone/>
                      </a:pP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在实践中不断积累经验，并与别的小组进行讨论交流</a:t>
                      </a:r>
                      <a:endParaRPr lang="zh-CN" alt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3</a:t>
                      </a:r>
                      <a:endParaRPr 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软件性能</a:t>
                      </a: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软件可能会死机或者需要付费</a:t>
                      </a:r>
                      <a:endParaRPr lang="zh-CN" altLang="en-US">
                        <a:latin typeface="宋体" panose="02010600030101010101" pitchFamily="2" charset="-122"/>
                        <a:ea typeface="宋体" panose="02010600030101010101" pitchFamily="2" charset="-122"/>
                      </a:endParaRPr>
                    </a:p>
                    <a:p>
                      <a:pPr algn="l">
                        <a:buNone/>
                      </a:pPr>
                      <a:endParaRPr lang="zh-CN" altLang="en-US">
                        <a:latin typeface="宋体" panose="02010600030101010101" pitchFamily="2" charset="-122"/>
                        <a:ea typeface="宋体" panose="02010600030101010101" pitchFamily="2" charset="-122"/>
                      </a:endParaRPr>
                    </a:p>
                    <a:p>
                      <a:pPr algn="l">
                        <a:buNone/>
                      </a:pP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选择合适的软件，搭建良好的开发环境</a:t>
                      </a:r>
                      <a:endParaRPr lang="zh-CN" altLang="en-US">
                        <a:latin typeface="宋体" panose="02010600030101010101" pitchFamily="2" charset="-122"/>
                        <a:ea typeface="宋体" panose="02010600030101010101" pitchFamily="2" charset="-122"/>
                      </a:endParaRPr>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2321206"/>
            <a:chOff x="5042080" y="1834768"/>
            <a:chExt cx="4981571" cy="232120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03</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项目计划</a:t>
              </a:r>
              <a:endParaRPr lang="zh-CN" altLang="en-US" sz="3200" noProof="0" dirty="0">
                <a:solidFill>
                  <a:schemeClr val="tx1">
                    <a:lumMod val="75000"/>
                    <a:lumOff val="25000"/>
                  </a:schemeClr>
                </a:solidFill>
                <a:latin typeface="宋体" panose="02010600030101010101" pitchFamily="2" charset="-122"/>
                <a:ea typeface="宋体" panose="02010600030101010101" pitchFamily="2" charset="-122"/>
              </a:endParaRPr>
            </a:p>
            <a:p>
              <a:pPr algn="ct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fontAlgn="t">
                <a:defRPr/>
              </a:pP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rPr>
                <a:t>Project Plan</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55898" y="353464"/>
            <a:ext cx="4333875" cy="46037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WPS</a:t>
            </a:r>
            <a:endParaRPr lang="en-US" altLang="zh-CN" sz="2400" b="1" dirty="0">
              <a:latin typeface="宋体" panose="02010600030101010101" pitchFamily="2" charset="-122"/>
              <a:ea typeface="宋体" panose="02010600030101010101" pitchFamily="2" charset="-122"/>
            </a:endParaRPr>
          </a:p>
        </p:txBody>
      </p:sp>
      <p:pic>
        <p:nvPicPr>
          <p:cNvPr id="2" name="Picture 1" descr="WBS2.2"/>
          <p:cNvPicPr>
            <a:picLocks noChangeAspect="1"/>
          </p:cNvPicPr>
          <p:nvPr/>
        </p:nvPicPr>
        <p:blipFill>
          <a:blip r:embed="rId1"/>
          <a:stretch>
            <a:fillRect/>
          </a:stretch>
        </p:blipFill>
        <p:spPr>
          <a:xfrm>
            <a:off x="0" y="814070"/>
            <a:ext cx="12193270" cy="6045200"/>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甘特图</a:t>
            </a:r>
            <a:endParaRPr lang="en-US" altLang="zh-CN" sz="2400" b="1" dirty="0"/>
          </a:p>
        </p:txBody>
      </p:sp>
      <p:sp>
        <p:nvSpPr>
          <p:cNvPr id="2" name="TextBox 18"/>
          <p:cNvSpPr txBox="1"/>
          <p:nvPr/>
        </p:nvSpPr>
        <p:spPr>
          <a:xfrm>
            <a:off x="4724248" y="6378139"/>
            <a:ext cx="2743200" cy="337185"/>
          </a:xfrm>
          <a:prstGeom prst="rect">
            <a:avLst/>
          </a:prstGeom>
          <a:noFill/>
        </p:spPr>
        <p:txBody>
          <a:bodyPr wrap="square" rtlCol="0">
            <a:spAutoFit/>
          </a:bodyPr>
          <a:lstStyle/>
          <a:p>
            <a:pPr algn="ctr"/>
            <a:r>
              <a:rPr lang="zh-CN" altLang="en-US" sz="1600" dirty="0">
                <a:hlinkClick r:id="rId2" action="ppaction://hlinkfile"/>
              </a:rPr>
              <a:t>甘特图</a:t>
            </a:r>
            <a:endParaRPr lang="zh-CN" altLang="en-US" sz="1600" dirty="0"/>
          </a:p>
        </p:txBody>
      </p:sp>
      <p:pic>
        <p:nvPicPr>
          <p:cNvPr id="3" name="图片 2"/>
          <p:cNvPicPr>
            <a:picLocks noChangeAspect="1"/>
          </p:cNvPicPr>
          <p:nvPr/>
        </p:nvPicPr>
        <p:blipFill>
          <a:blip r:embed="rId3"/>
          <a:stretch>
            <a:fillRect/>
          </a:stretch>
        </p:blipFill>
        <p:spPr>
          <a:xfrm>
            <a:off x="549894" y="1221474"/>
            <a:ext cx="8740897" cy="5006774"/>
          </a:xfrm>
          <a:prstGeom prst="rect">
            <a:avLst/>
          </a:prstGeom>
        </p:spPr>
      </p:pic>
      <p:pic>
        <p:nvPicPr>
          <p:cNvPr id="5" name="图片 4"/>
          <p:cNvPicPr>
            <a:picLocks noChangeAspect="1"/>
          </p:cNvPicPr>
          <p:nvPr/>
        </p:nvPicPr>
        <p:blipFill>
          <a:blip r:embed="rId4"/>
          <a:stretch>
            <a:fillRect/>
          </a:stretch>
        </p:blipFill>
        <p:spPr>
          <a:xfrm>
            <a:off x="9315467" y="1112319"/>
            <a:ext cx="2712955" cy="46333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611195"/>
            <a:ext cx="12192000" cy="399650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48729" y="2535045"/>
            <a:ext cx="1294542" cy="2496616"/>
          </a:xfrm>
          <a:prstGeom prst="rect">
            <a:avLst/>
          </a:prstGeom>
        </p:spPr>
      </p:pic>
      <p:pic>
        <p:nvPicPr>
          <p:cNvPr id="3"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p>
            <a:r>
              <a:rPr lang="zh-CN" altLang="en-US" sz="2400" b="1" dirty="0">
                <a:latin typeface="宋体" panose="02010600030101010101" pitchFamily="2" charset="-122"/>
                <a:ea typeface="宋体" panose="02010600030101010101" pitchFamily="2" charset="-122"/>
              </a:rPr>
              <a:t>版本控制规则</a:t>
            </a:r>
            <a:endParaRPr lang="zh-CN" altLang="en-US" sz="2400" b="1" dirty="0">
              <a:latin typeface="宋体" panose="02010600030101010101" pitchFamily="2" charset="-122"/>
              <a:ea typeface="宋体" panose="02010600030101010101" pitchFamily="2" charset="-122"/>
            </a:endParaRPr>
          </a:p>
        </p:txBody>
      </p:sp>
      <p:sp>
        <p:nvSpPr>
          <p:cNvPr id="4" name="Text Box 3"/>
          <p:cNvSpPr txBox="1"/>
          <p:nvPr/>
        </p:nvSpPr>
        <p:spPr>
          <a:xfrm>
            <a:off x="4164013" y="1886585"/>
            <a:ext cx="3864610" cy="368300"/>
          </a:xfrm>
          <a:prstGeom prst="rect">
            <a:avLst/>
          </a:prstGeom>
          <a:noFill/>
        </p:spPr>
        <p:txBody>
          <a:bodyPr wrap="none" rtlCol="0">
            <a:spAutoFit/>
          </a:bodyPr>
          <a:p>
            <a:pPr algn="ctr"/>
            <a:r>
              <a:rPr lang="en-US" b="1">
                <a:latin typeface="宋体" panose="02010600030101010101" pitchFamily="2" charset="-122"/>
                <a:ea typeface="宋体" panose="02010600030101010101" pitchFamily="2" charset="-122"/>
                <a:cs typeface="宋体" panose="02010600030101010101" pitchFamily="2" charset="-122"/>
              </a:rPr>
              <a:t>主版本号 . 子版本号 . </a:t>
            </a:r>
            <a:r>
              <a:rPr lang="zh-CN" altLang="en-US" b="1">
                <a:latin typeface="宋体" panose="02010600030101010101" pitchFamily="2" charset="-122"/>
                <a:ea typeface="宋体" panose="02010600030101010101" pitchFamily="2" charset="-122"/>
                <a:cs typeface="宋体" panose="02010600030101010101" pitchFamily="2" charset="-122"/>
              </a:rPr>
              <a:t>阶段版本号</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
        <p:nvSpPr>
          <p:cNvPr id="6" name="Text Box 5"/>
          <p:cNvSpPr txBox="1"/>
          <p:nvPr/>
        </p:nvSpPr>
        <p:spPr>
          <a:xfrm>
            <a:off x="1385570" y="2760345"/>
            <a:ext cx="2287270" cy="1337945"/>
          </a:xfrm>
          <a:prstGeom prst="rect">
            <a:avLst/>
          </a:prstGeom>
          <a:noFill/>
        </p:spPr>
        <p:txBody>
          <a:bodyPr wrap="square" rtlCol="0">
            <a:spAutoFit/>
          </a:bodyPr>
          <a:p>
            <a:pPr fontAlgn="auto">
              <a:lnSpc>
                <a:spcPct val="150000"/>
              </a:lnSpc>
            </a:pPr>
            <a:r>
              <a:rPr lang="zh-CN" altLang="en-US"/>
              <a:t>最后确定版本为</a:t>
            </a:r>
            <a:r>
              <a:rPr lang="en-US" altLang="zh-CN"/>
              <a:t>1.0.0</a:t>
            </a:r>
            <a:endParaRPr lang="en-US" altLang="zh-CN"/>
          </a:p>
          <a:p>
            <a:pPr fontAlgn="auto">
              <a:lnSpc>
                <a:spcPct val="150000"/>
              </a:lnSpc>
            </a:pPr>
            <a:r>
              <a:rPr lang="zh-CN" altLang="en-US"/>
              <a:t>改动较大子版本号</a:t>
            </a:r>
            <a:r>
              <a:rPr lang="en-US" altLang="zh-CN"/>
              <a:t>+1</a:t>
            </a:r>
            <a:endParaRPr lang="en-US" altLang="zh-CN"/>
          </a:p>
          <a:p>
            <a:pPr fontAlgn="auto">
              <a:lnSpc>
                <a:spcPct val="150000"/>
              </a:lnSpc>
            </a:pPr>
            <a:r>
              <a:rPr lang="zh-CN" altLang="en-US"/>
              <a:t>小改动阶段版本号</a:t>
            </a:r>
            <a:r>
              <a:rPr lang="en-US" altLang="zh-CN"/>
              <a:t>+1</a:t>
            </a:r>
            <a:endParaRPr lang="en-US" altLang="zh-CN"/>
          </a:p>
        </p:txBody>
      </p:sp>
      <p:sp>
        <p:nvSpPr>
          <p:cNvPr id="7" name="Text Box 6"/>
          <p:cNvSpPr txBox="1"/>
          <p:nvPr/>
        </p:nvSpPr>
        <p:spPr>
          <a:xfrm>
            <a:off x="8582660" y="2759710"/>
            <a:ext cx="2287270" cy="1337945"/>
          </a:xfrm>
          <a:prstGeom prst="rect">
            <a:avLst/>
          </a:prstGeom>
          <a:noFill/>
        </p:spPr>
        <p:txBody>
          <a:bodyPr wrap="square" rtlCol="0">
            <a:spAutoFit/>
          </a:bodyPr>
          <a:p>
            <a:pPr fontAlgn="auto">
              <a:lnSpc>
                <a:spcPct val="150000"/>
              </a:lnSpc>
            </a:pPr>
            <a:r>
              <a:rPr lang="zh-CN" altLang="en-US"/>
              <a:t>最初版本为</a:t>
            </a:r>
            <a:r>
              <a:rPr lang="en-US" altLang="zh-CN"/>
              <a:t>0.1.0</a:t>
            </a:r>
            <a:endParaRPr lang="en-US" altLang="zh-CN"/>
          </a:p>
          <a:p>
            <a:pPr fontAlgn="auto">
              <a:lnSpc>
                <a:spcPct val="150000"/>
              </a:lnSpc>
            </a:pPr>
            <a:r>
              <a:rPr lang="zh-CN" altLang="en-US"/>
              <a:t>进行小改动变为</a:t>
            </a:r>
            <a:r>
              <a:rPr lang="en-US" altLang="zh-CN"/>
              <a:t>0.1.1</a:t>
            </a:r>
            <a:endParaRPr lang="en-US" altLang="zh-CN"/>
          </a:p>
          <a:p>
            <a:pPr fontAlgn="auto">
              <a:lnSpc>
                <a:spcPct val="150000"/>
              </a:lnSpc>
            </a:pPr>
            <a:r>
              <a:rPr lang="zh-CN" altLang="en-US"/>
              <a:t>进行大改动变为</a:t>
            </a:r>
            <a:r>
              <a:rPr lang="en-US" altLang="zh-CN"/>
              <a:t>0.2.0</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2319996"/>
            <a:chOff x="5042080" y="1834768"/>
            <a:chExt cx="4981571" cy="231999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04</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568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noProof="0" dirty="0">
                  <a:solidFill>
                    <a:schemeClr val="tx1">
                      <a:lumMod val="75000"/>
                      <a:lumOff val="25000"/>
                    </a:schemeClr>
                  </a:solidFill>
                  <a:latin typeface="宋体" panose="02010600030101010101" pitchFamily="2" charset="-122"/>
                  <a:ea typeface="宋体" panose="02010600030101010101" pitchFamily="2" charset="-122"/>
                </a:rPr>
                <a:t>项目团队建设</a:t>
              </a:r>
              <a:endParaRPr lang="zh-CN" altLang="en-US" sz="3200" noProof="0" dirty="0">
                <a:solidFill>
                  <a:schemeClr val="tx1">
                    <a:lumMod val="75000"/>
                    <a:lumOff val="25000"/>
                  </a:schemeClr>
                </a:solidFill>
                <a:latin typeface="宋体" panose="02010600030101010101" pitchFamily="2" charset="-122"/>
                <a:ea typeface="宋体" panose="02010600030101010101" pitchFamily="2" charset="-122"/>
              </a:endParaRPr>
            </a:p>
            <a:p>
              <a:pPr algn="ct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fontAlgn="t">
                <a:defRPr/>
              </a:pP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sym typeface="+mn-ea"/>
                </a:rPr>
                <a:t>Project Team Building</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57710" y="438869"/>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项目团队建设</a:t>
            </a:r>
            <a:endParaRPr lang="en-US" altLang="zh-CN" sz="2400" b="1" dirty="0"/>
          </a:p>
        </p:txBody>
      </p:sp>
      <p:sp>
        <p:nvSpPr>
          <p:cNvPr id="10" name="文本框 6"/>
          <p:cNvSpPr txBox="1"/>
          <p:nvPr/>
        </p:nvSpPr>
        <p:spPr>
          <a:xfrm>
            <a:off x="1375344" y="1625424"/>
            <a:ext cx="3019235" cy="507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kern="100" dirty="0">
                <a:latin typeface="+mn-ea"/>
              </a:rPr>
              <a:t>参与人员</a:t>
            </a:r>
            <a:r>
              <a:rPr lang="en-US" altLang="zh-CN" b="1" kern="100" dirty="0">
                <a:latin typeface="+mn-ea"/>
              </a:rPr>
              <a:t>OBS</a:t>
            </a:r>
            <a:r>
              <a:rPr lang="zh-CN" altLang="en-US" b="1" kern="100" dirty="0">
                <a:latin typeface="+mn-ea"/>
              </a:rPr>
              <a:t>组织结构图</a:t>
            </a:r>
            <a:endParaRPr lang="zh-CN" altLang="en-US" b="1" kern="100" dirty="0">
              <a:latin typeface="+mn-ea"/>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079" y="1497857"/>
            <a:ext cx="772435" cy="772435"/>
          </a:xfrm>
          <a:prstGeom prst="rect">
            <a:avLst/>
          </a:prstGeom>
        </p:spPr>
      </p:pic>
      <p:sp>
        <p:nvSpPr>
          <p:cNvPr id="15" name="TextBox 14"/>
          <p:cNvSpPr txBox="1"/>
          <p:nvPr/>
        </p:nvSpPr>
        <p:spPr>
          <a:xfrm>
            <a:off x="566271" y="1699408"/>
            <a:ext cx="519545" cy="369332"/>
          </a:xfrm>
          <a:prstGeom prst="rect">
            <a:avLst/>
          </a:prstGeom>
          <a:noFill/>
        </p:spPr>
        <p:txBody>
          <a:bodyPr wrap="square" rtlCol="0">
            <a:spAutoFit/>
          </a:bodyPr>
          <a:lstStyle/>
          <a:p>
            <a:pPr algn="ctr"/>
            <a:r>
              <a:rPr lang="en-US" altLang="zh-CN" dirty="0"/>
              <a:t>01</a:t>
            </a:r>
            <a:endParaRPr lang="zh-CN" altLang="en-US" dirty="0"/>
          </a:p>
        </p:txBody>
      </p:sp>
      <p:pic>
        <p:nvPicPr>
          <p:cNvPr id="1026" name="Picture 2"/>
          <p:cNvPicPr>
            <a:picLocks noChangeAspect="1" noChangeArrowheads="1"/>
          </p:cNvPicPr>
          <p:nvPr/>
        </p:nvPicPr>
        <p:blipFill>
          <a:blip r:embed="rId4" cstate="print"/>
          <a:srcRect/>
          <a:stretch>
            <a:fillRect/>
          </a:stretch>
        </p:blipFill>
        <p:spPr bwMode="auto">
          <a:xfrm>
            <a:off x="2391368" y="2568789"/>
            <a:ext cx="3995737" cy="3233737"/>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smtClean="0"/>
              <a:t>项目团队建设</a:t>
            </a:r>
            <a:endParaRPr lang="en-US" altLang="zh-CN" sz="2400" b="1" dirty="0"/>
          </a:p>
        </p:txBody>
      </p:sp>
      <p:sp>
        <p:nvSpPr>
          <p:cNvPr id="11" name="TextBox 10"/>
          <p:cNvSpPr txBox="1"/>
          <p:nvPr/>
        </p:nvSpPr>
        <p:spPr>
          <a:xfrm>
            <a:off x="702859" y="2340591"/>
            <a:ext cx="5793475" cy="2935868"/>
          </a:xfrm>
          <a:prstGeom prst="rect">
            <a:avLst/>
          </a:prstGeom>
          <a:noFill/>
        </p:spPr>
        <p:txBody>
          <a:bodyPr wrap="square" rtlCol="0">
            <a:spAutoFit/>
          </a:bodyPr>
          <a:lstStyle/>
          <a:p>
            <a:pPr>
              <a:lnSpc>
                <a:spcPct val="150000"/>
              </a:lnSpc>
            </a:pPr>
            <a:r>
              <a:rPr lang="zh-CN" altLang="zh-CN" dirty="0" smtClean="0">
                <a:latin typeface="+mn-ea"/>
              </a:rPr>
              <a:t>第三次团建：</a:t>
            </a:r>
            <a:endParaRPr lang="zh-CN" altLang="zh-CN" dirty="0" smtClean="0">
              <a:latin typeface="+mn-ea"/>
            </a:endParaRPr>
          </a:p>
          <a:p>
            <a:pPr>
              <a:lnSpc>
                <a:spcPct val="150000"/>
              </a:lnSpc>
            </a:pPr>
            <a:r>
              <a:rPr lang="zh-CN" altLang="zh-CN" dirty="0" smtClean="0">
                <a:latin typeface="+mn-ea"/>
              </a:rPr>
              <a:t>时间：</a:t>
            </a:r>
            <a:r>
              <a:rPr lang="en-US" altLang="zh-CN" dirty="0" smtClean="0">
                <a:latin typeface="+mn-ea"/>
              </a:rPr>
              <a:t>10</a:t>
            </a:r>
            <a:r>
              <a:rPr lang="zh-CN" altLang="zh-CN" dirty="0" smtClean="0">
                <a:latin typeface="+mn-ea"/>
              </a:rPr>
              <a:t>月</a:t>
            </a:r>
            <a:r>
              <a:rPr lang="en-US" altLang="zh-CN" dirty="0" smtClean="0">
                <a:latin typeface="+mn-ea"/>
              </a:rPr>
              <a:t>23</a:t>
            </a:r>
            <a:r>
              <a:rPr lang="zh-CN" altLang="zh-CN" dirty="0" smtClean="0">
                <a:latin typeface="+mn-ea"/>
              </a:rPr>
              <a:t>日 </a:t>
            </a:r>
            <a:endParaRPr lang="zh-CN" altLang="zh-CN" dirty="0" smtClean="0">
              <a:latin typeface="+mn-ea"/>
            </a:endParaRPr>
          </a:p>
          <a:p>
            <a:pPr>
              <a:lnSpc>
                <a:spcPct val="150000"/>
              </a:lnSpc>
            </a:pPr>
            <a:r>
              <a:rPr lang="zh-CN" altLang="zh-CN" dirty="0" smtClean="0">
                <a:latin typeface="+mn-ea"/>
              </a:rPr>
              <a:t>地点：北校操场 </a:t>
            </a:r>
            <a:endParaRPr lang="zh-CN" altLang="zh-CN" dirty="0" smtClean="0">
              <a:latin typeface="+mn-ea"/>
            </a:endParaRPr>
          </a:p>
          <a:p>
            <a:pPr>
              <a:lnSpc>
                <a:spcPct val="150000"/>
              </a:lnSpc>
            </a:pPr>
            <a:r>
              <a:rPr lang="zh-CN" altLang="zh-CN" dirty="0" smtClean="0">
                <a:latin typeface="+mn-ea"/>
              </a:rPr>
              <a:t>内容：劳逸结合，跑步散心。</a:t>
            </a:r>
            <a:endParaRPr lang="zh-CN" altLang="zh-CN" dirty="0" smtClean="0">
              <a:latin typeface="+mn-ea"/>
            </a:endParaRPr>
          </a:p>
          <a:p>
            <a:pPr>
              <a:lnSpc>
                <a:spcPct val="150000"/>
              </a:lnSpc>
            </a:pPr>
            <a:r>
              <a:rPr lang="zh-CN" altLang="zh-CN" dirty="0" smtClean="0">
                <a:latin typeface="+mn-ea"/>
              </a:rPr>
              <a:t>人员：闫紫微、王心怡、吴卓</a:t>
            </a:r>
            <a:endParaRPr lang="zh-CN" altLang="zh-CN" dirty="0" smtClean="0">
              <a:latin typeface="+mn-ea"/>
            </a:endParaRPr>
          </a:p>
          <a:p>
            <a:pPr>
              <a:lnSpc>
                <a:spcPct val="150000"/>
              </a:lnSpc>
            </a:pPr>
            <a:r>
              <a:rPr lang="zh-CN" altLang="zh-CN" dirty="0" smtClean="0">
                <a:latin typeface="+mn-ea"/>
              </a:rPr>
              <a:t>结论：小组内部沟通良好，增进了彼此的感情，有利于项目进展。</a:t>
            </a:r>
            <a:endParaRPr lang="zh-CN" altLang="zh-CN" dirty="0">
              <a:latin typeface="+mn-ea"/>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079" y="1497857"/>
            <a:ext cx="772435" cy="772435"/>
          </a:xfrm>
          <a:prstGeom prst="rect">
            <a:avLst/>
          </a:prstGeom>
        </p:spPr>
      </p:pic>
      <p:sp>
        <p:nvSpPr>
          <p:cNvPr id="13" name="TextBox 12"/>
          <p:cNvSpPr txBox="1"/>
          <p:nvPr/>
        </p:nvSpPr>
        <p:spPr>
          <a:xfrm>
            <a:off x="566271" y="1699408"/>
            <a:ext cx="519545" cy="369332"/>
          </a:xfrm>
          <a:prstGeom prst="rect">
            <a:avLst/>
          </a:prstGeom>
          <a:noFill/>
        </p:spPr>
        <p:txBody>
          <a:bodyPr wrap="square" rtlCol="0">
            <a:spAutoFit/>
          </a:bodyPr>
          <a:lstStyle/>
          <a:p>
            <a:pPr algn="ctr"/>
            <a:r>
              <a:rPr lang="en-US" altLang="zh-CN" dirty="0" smtClean="0"/>
              <a:t>02</a:t>
            </a:r>
            <a:endParaRPr lang="zh-CN" altLang="en-US" dirty="0"/>
          </a:p>
        </p:txBody>
      </p:sp>
      <p:sp>
        <p:nvSpPr>
          <p:cNvPr id="16" name="文本框 6"/>
          <p:cNvSpPr txBox="1"/>
          <p:nvPr/>
        </p:nvSpPr>
        <p:spPr>
          <a:xfrm>
            <a:off x="1375344" y="1625424"/>
            <a:ext cx="3019235" cy="4428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kern="100" dirty="0" smtClean="0">
                <a:latin typeface="+mn-ea"/>
              </a:rPr>
              <a:t>记一次团建</a:t>
            </a:r>
            <a:endParaRPr lang="zh-CN" altLang="en-US" b="1" kern="100" dirty="0" smtClean="0">
              <a:latin typeface="+mn-ea"/>
            </a:endParaRPr>
          </a:p>
        </p:txBody>
      </p:sp>
      <p:sp>
        <p:nvSpPr>
          <p:cNvPr id="19" name="TextBox 18"/>
          <p:cNvSpPr txBox="1"/>
          <p:nvPr/>
        </p:nvSpPr>
        <p:spPr>
          <a:xfrm>
            <a:off x="8289773" y="6133664"/>
            <a:ext cx="2743200" cy="337185"/>
          </a:xfrm>
          <a:prstGeom prst="rect">
            <a:avLst/>
          </a:prstGeom>
          <a:noFill/>
        </p:spPr>
        <p:txBody>
          <a:bodyPr wrap="square" rtlCol="0">
            <a:spAutoFit/>
          </a:bodyPr>
          <a:lstStyle/>
          <a:p>
            <a:pPr algn="ctr"/>
            <a:r>
              <a:rPr lang="zh-CN" altLang="en-US" sz="1600" dirty="0" smtClean="0"/>
              <a:t>团建记录</a:t>
            </a:r>
            <a:endParaRPr lang="zh-CN" altLang="en-US" sz="1600" dirty="0"/>
          </a:p>
        </p:txBody>
      </p:sp>
      <p:pic>
        <p:nvPicPr>
          <p:cNvPr id="10" name="图片 9" descr="C:\Users\MacPro\Documents\Tencent Files\1486574644\Image\C2C\819E4E04ED32D2E9624F6F121AE34FBA.jpg"/>
          <p:cNvPicPr/>
          <p:nvPr/>
        </p:nvPicPr>
        <p:blipFill>
          <a:blip r:embed="rId3" cstate="print"/>
          <a:srcRect/>
          <a:stretch>
            <a:fillRect/>
          </a:stretch>
        </p:blipFill>
        <p:spPr bwMode="auto">
          <a:xfrm>
            <a:off x="7545299" y="291460"/>
            <a:ext cx="4232720" cy="55566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50886" y="445693"/>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项目团队建设</a:t>
            </a:r>
            <a:endParaRPr lang="en-US" altLang="zh-CN" sz="2400" b="1" dirty="0"/>
          </a:p>
        </p:txBody>
      </p:sp>
      <p:sp>
        <p:nvSpPr>
          <p:cNvPr id="10" name="文本框 6"/>
          <p:cNvSpPr txBox="1"/>
          <p:nvPr/>
        </p:nvSpPr>
        <p:spPr>
          <a:xfrm>
            <a:off x="938616" y="1229638"/>
            <a:ext cx="7154508" cy="35548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kern="100" dirty="0">
                <a:latin typeface="+mn-ea"/>
              </a:rPr>
              <a:t>项目团队内部协作</a:t>
            </a:r>
            <a:endParaRPr lang="zh-CN" altLang="en-US" b="1" kern="100" dirty="0">
              <a:latin typeface="+mn-ea"/>
            </a:endParaRPr>
          </a:p>
          <a:p>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1</a:t>
            </a:r>
            <a:r>
              <a:rPr lang="zh-CN" altLang="en-US" dirty="0">
                <a:latin typeface="+mn-ea"/>
                <a:cs typeface="微软雅黑 Light" panose="020B0502040204020203" pitchFamily="34" charset="-122"/>
              </a:rPr>
              <a:t>）协作模式：每周两次会议，主要为线下面谈，其次是网络联系（微信电话）</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）沟通方式：每周会议、微信等</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3</a:t>
            </a:r>
            <a:r>
              <a:rPr lang="zh-CN" altLang="en-US" dirty="0">
                <a:latin typeface="+mn-ea"/>
                <a:cs typeface="微软雅黑 Light" panose="020B0502040204020203" pitchFamily="34" charset="-122"/>
              </a:rPr>
              <a:t>）邮件沟通：主送人为闫紫微，抄送人为王心怡、吴卓</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4</a:t>
            </a:r>
            <a:r>
              <a:rPr lang="zh-CN" altLang="en-US" dirty="0">
                <a:latin typeface="+mn-ea"/>
                <a:cs typeface="微软雅黑 Light" panose="020B0502040204020203" pitchFamily="34" charset="-122"/>
              </a:rPr>
              <a:t>）工作进度审核：每天晚</a:t>
            </a:r>
            <a:r>
              <a:rPr lang="en-US" altLang="zh-CN" dirty="0">
                <a:latin typeface="+mn-ea"/>
                <a:cs typeface="微软雅黑 Light" panose="020B0502040204020203" pitchFamily="34" charset="-122"/>
              </a:rPr>
              <a:t>12</a:t>
            </a:r>
            <a:r>
              <a:rPr lang="zh-CN" altLang="en-US" dirty="0">
                <a:latin typeface="+mn-ea"/>
                <a:cs typeface="微软雅黑 Light" panose="020B0502040204020203" pitchFamily="34" charset="-122"/>
              </a:rPr>
              <a:t>：</a:t>
            </a:r>
            <a:r>
              <a:rPr lang="en-US" altLang="zh-CN" dirty="0">
                <a:latin typeface="+mn-ea"/>
                <a:cs typeface="微软雅黑 Light" panose="020B0502040204020203" pitchFamily="34" charset="-122"/>
              </a:rPr>
              <a:t>00</a:t>
            </a:r>
            <a:r>
              <a:rPr lang="zh-CN" altLang="en-US" dirty="0">
                <a:latin typeface="+mn-ea"/>
                <a:cs typeface="微软雅黑 Light" panose="020B0502040204020203" pitchFamily="34" charset="-122"/>
              </a:rPr>
              <a:t>前向组长报告学习进度和任务进度并作为组内绩效评定的条件之一</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5</a:t>
            </a:r>
            <a:r>
              <a:rPr lang="zh-CN" altLang="en-US" dirty="0">
                <a:latin typeface="+mn-ea"/>
                <a:cs typeface="微软雅黑 Light" panose="020B0502040204020203" pitchFamily="34" charset="-122"/>
              </a:rPr>
              <a:t>）联系方式：</a:t>
            </a:r>
            <a:endParaRPr lang="en-US" altLang="zh-CN" dirty="0">
              <a:latin typeface="+mn-ea"/>
              <a:cs typeface="微软雅黑 Light" panose="020B0502040204020203" pitchFamily="34"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362" y="1033833"/>
            <a:ext cx="772435" cy="772435"/>
          </a:xfrm>
          <a:prstGeom prst="rect">
            <a:avLst/>
          </a:prstGeom>
        </p:spPr>
      </p:pic>
      <p:sp>
        <p:nvSpPr>
          <p:cNvPr id="15" name="TextBox 14"/>
          <p:cNvSpPr txBox="1"/>
          <p:nvPr/>
        </p:nvSpPr>
        <p:spPr>
          <a:xfrm>
            <a:off x="361554" y="1235384"/>
            <a:ext cx="519545" cy="369332"/>
          </a:xfrm>
          <a:prstGeom prst="rect">
            <a:avLst/>
          </a:prstGeom>
          <a:noFill/>
        </p:spPr>
        <p:txBody>
          <a:bodyPr wrap="square" rtlCol="0">
            <a:spAutoFit/>
          </a:bodyPr>
          <a:lstStyle/>
          <a:p>
            <a:pPr algn="ctr"/>
            <a:r>
              <a:rPr lang="en-US" altLang="zh-CN" dirty="0"/>
              <a:t>03</a:t>
            </a:r>
            <a:endParaRPr lang="zh-CN" altLang="en-US" dirty="0"/>
          </a:p>
        </p:txBody>
      </p:sp>
      <p:graphicFrame>
        <p:nvGraphicFramePr>
          <p:cNvPr id="8" name="表格 7"/>
          <p:cNvGraphicFramePr>
            <a:graphicFrameLocks noGrp="1"/>
          </p:cNvGraphicFramePr>
          <p:nvPr/>
        </p:nvGraphicFramePr>
        <p:xfrm>
          <a:off x="1028890" y="4885898"/>
          <a:ext cx="7207534" cy="1478280"/>
        </p:xfrm>
        <a:graphic>
          <a:graphicData uri="http://schemas.openxmlformats.org/drawingml/2006/table">
            <a:tbl>
              <a:tblPr firstRow="1" bandRow="1">
                <a:tableStyleId>{5C22544A-7EE6-4342-B048-85BDC9FD1C3A}</a:tableStyleId>
              </a:tblPr>
              <a:tblGrid>
                <a:gridCol w="1243462"/>
                <a:gridCol w="1705970"/>
                <a:gridCol w="2859206"/>
                <a:gridCol w="1398896"/>
              </a:tblGrid>
              <a:tr h="271641">
                <a:tc>
                  <a:txBody>
                    <a:bodyPr/>
                    <a:lstStyle/>
                    <a:p>
                      <a:r>
                        <a:rPr lang="zh-CN" altLang="en-US" dirty="0"/>
                        <a:t>姓名</a:t>
                      </a:r>
                      <a:endParaRPr lang="zh-CN" altLang="en-US" dirty="0"/>
                    </a:p>
                  </a:txBody>
                  <a:tcPr/>
                </a:tc>
                <a:tc>
                  <a:txBody>
                    <a:bodyPr/>
                    <a:lstStyle/>
                    <a:p>
                      <a:r>
                        <a:rPr lang="zh-CN" altLang="en-US" dirty="0"/>
                        <a:t>电话</a:t>
                      </a:r>
                      <a:endParaRPr lang="zh-CN" altLang="en-US" dirty="0"/>
                    </a:p>
                  </a:txBody>
                  <a:tcPr/>
                </a:tc>
                <a:tc>
                  <a:txBody>
                    <a:bodyPr/>
                    <a:lstStyle/>
                    <a:p>
                      <a:r>
                        <a:rPr lang="zh-CN" altLang="en-US" dirty="0"/>
                        <a:t>邮箱</a:t>
                      </a:r>
                      <a:endParaRPr lang="zh-CN" altLang="en-US" dirty="0"/>
                    </a:p>
                  </a:txBody>
                  <a:tcPr/>
                </a:tc>
                <a:tc>
                  <a:txBody>
                    <a:bodyPr/>
                    <a:lstStyle/>
                    <a:p>
                      <a:r>
                        <a:rPr lang="zh-CN" altLang="en-US" dirty="0"/>
                        <a:t>地址</a:t>
                      </a:r>
                      <a:endParaRPr lang="zh-CN" altLang="en-US" dirty="0"/>
                    </a:p>
                  </a:txBody>
                  <a:tcPr/>
                </a:tc>
              </a:tr>
              <a:tr h="370840">
                <a:tc>
                  <a:txBody>
                    <a:bodyPr/>
                    <a:lstStyle/>
                    <a:p>
                      <a:r>
                        <a:rPr lang="zh-CN" altLang="en-US" dirty="0"/>
                        <a:t>闫紫微</a:t>
                      </a:r>
                      <a:endParaRPr lang="zh-CN" altLang="en-US" dirty="0"/>
                    </a:p>
                  </a:txBody>
                  <a:tcPr/>
                </a:tc>
                <a:tc>
                  <a:txBody>
                    <a:bodyPr/>
                    <a:lstStyle/>
                    <a:p>
                      <a:r>
                        <a:rPr lang="en-US" altLang="zh-CN" dirty="0"/>
                        <a:t>13588361524</a:t>
                      </a:r>
                      <a:endParaRPr lang="zh-CN" altLang="en-US" dirty="0"/>
                    </a:p>
                  </a:txBody>
                  <a:tcPr/>
                </a:tc>
                <a:tc>
                  <a:txBody>
                    <a:bodyPr/>
                    <a:lstStyle/>
                    <a:p>
                      <a:r>
                        <a:rPr lang="en-US" altLang="zh-CN" dirty="0"/>
                        <a:t>31801292@stu.zucc.edu.cn</a:t>
                      </a:r>
                      <a:endParaRPr lang="zh-CN" altLang="en-US" dirty="0"/>
                    </a:p>
                  </a:txBody>
                  <a:tcPr/>
                </a:tc>
                <a:tc>
                  <a:txBody>
                    <a:bodyPr/>
                    <a:lstStyle/>
                    <a:p>
                      <a:r>
                        <a:rPr lang="zh-CN" altLang="en-US" dirty="0"/>
                        <a:t>问源</a:t>
                      </a:r>
                      <a:r>
                        <a:rPr lang="en-US" altLang="zh-CN" dirty="0"/>
                        <a:t>2-249</a:t>
                      </a:r>
                      <a:endParaRPr lang="zh-CN" altLang="en-US" dirty="0"/>
                    </a:p>
                  </a:txBody>
                  <a:tcPr/>
                </a:tc>
              </a:tr>
              <a:tr h="370840">
                <a:tc>
                  <a:txBody>
                    <a:bodyPr/>
                    <a:lstStyle/>
                    <a:p>
                      <a:r>
                        <a:rPr lang="zh-CN" altLang="en-US" dirty="0"/>
                        <a:t>王心怡</a:t>
                      </a:r>
                      <a:endParaRPr lang="zh-CN" altLang="en-US" dirty="0"/>
                    </a:p>
                  </a:txBody>
                  <a:tcPr/>
                </a:tc>
                <a:tc>
                  <a:txBody>
                    <a:bodyPr/>
                    <a:lstStyle/>
                    <a:p>
                      <a:r>
                        <a:rPr lang="en-US" altLang="zh-CN" dirty="0"/>
                        <a:t>17857688416</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31801293@stu.zucc.edu.cn</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问源</a:t>
                      </a:r>
                      <a:r>
                        <a:rPr lang="en-US" altLang="zh-CN" dirty="0"/>
                        <a:t>2-249</a:t>
                      </a:r>
                      <a:endParaRPr lang="zh-CN" altLang="en-US" dirty="0"/>
                    </a:p>
                  </a:txBody>
                  <a:tcPr/>
                </a:tc>
              </a:tr>
              <a:tr h="370840">
                <a:tc>
                  <a:txBody>
                    <a:bodyPr/>
                    <a:lstStyle/>
                    <a:p>
                      <a:r>
                        <a:rPr lang="zh-CN" altLang="en-US" dirty="0"/>
                        <a:t>吴卓</a:t>
                      </a:r>
                      <a:endParaRPr lang="zh-CN" altLang="en-US" dirty="0"/>
                    </a:p>
                  </a:txBody>
                  <a:tcPr/>
                </a:tc>
                <a:tc>
                  <a:txBody>
                    <a:bodyPr/>
                    <a:lstStyle/>
                    <a:p>
                      <a:r>
                        <a:rPr lang="en-US" altLang="zh-CN" dirty="0"/>
                        <a:t>19858111870</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31801294@stu.zucc.edu.cn</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问源</a:t>
                      </a:r>
                      <a:r>
                        <a:rPr lang="en-US" altLang="zh-CN" dirty="0"/>
                        <a:t>2-249</a:t>
                      </a:r>
                      <a:endParaRPr lang="zh-CN" altLang="en-US" dirty="0"/>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07425"/>
            <a:ext cx="12192000" cy="4180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39487" y="2206613"/>
            <a:ext cx="1292662" cy="2345925"/>
          </a:xfrm>
          <a:prstGeom prst="rect">
            <a:avLst/>
          </a:prstGeom>
          <a:noFill/>
        </p:spPr>
        <p:txBody>
          <a:bodyPr vert="eaVert" wrap="square" rtlCol="0">
            <a:spAutoFit/>
          </a:bodyPr>
          <a:lstStyle/>
          <a:p>
            <a:pPr algn="dist"/>
            <a:r>
              <a:rPr lang="zh-CN" altLang="en-US" sz="7200" b="1" dirty="0">
                <a:effectLst>
                  <a:outerShdw blurRad="38100" dist="38100" dir="2700000" algn="tl">
                    <a:srgbClr val="000000">
                      <a:alpha val="43137"/>
                    </a:srgbClr>
                  </a:outerShdw>
                </a:effectLst>
                <a:latin typeface="+mn-ea"/>
              </a:rPr>
              <a:t>目录</a:t>
            </a:r>
            <a:endParaRPr lang="zh-CN" altLang="en-US" sz="7200" b="1" dirty="0">
              <a:effectLst>
                <a:outerShdw blurRad="38100" dist="38100" dir="2700000" algn="tl">
                  <a:srgbClr val="000000">
                    <a:alpha val="43137"/>
                  </a:srgbClr>
                </a:outerShdw>
              </a:effectLst>
              <a:latin typeface="+mn-ea"/>
            </a:endParaRPr>
          </a:p>
        </p:txBody>
      </p:sp>
      <p:grpSp>
        <p:nvGrpSpPr>
          <p:cNvPr id="3" name="组合 5"/>
          <p:cNvGrpSpPr/>
          <p:nvPr/>
        </p:nvGrpSpPr>
        <p:grpSpPr>
          <a:xfrm>
            <a:off x="1460471" y="1456159"/>
            <a:ext cx="2791974" cy="1462249"/>
            <a:chOff x="1505546" y="3138729"/>
            <a:chExt cx="2883848" cy="1491723"/>
          </a:xfrm>
        </p:grpSpPr>
        <p:sp>
          <p:nvSpPr>
            <p:cNvPr id="7" name="文本框 5"/>
            <p:cNvSpPr txBox="1"/>
            <p:nvPr/>
          </p:nvSpPr>
          <p:spPr>
            <a:xfrm>
              <a:off x="2537088" y="3138729"/>
              <a:ext cx="91766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01</a:t>
              </a:r>
              <a:endParaRPr lang="zh-CN" altLang="en-US" sz="4800" dirty="0"/>
            </a:p>
          </p:txBody>
        </p:sp>
        <p:sp>
          <p:nvSpPr>
            <p:cNvPr id="10" name="文本框 8"/>
            <p:cNvSpPr txBox="1"/>
            <p:nvPr/>
          </p:nvSpPr>
          <p:spPr>
            <a:xfrm>
              <a:off x="1505546" y="3846615"/>
              <a:ext cx="2883848" cy="7838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项目概述</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sym typeface="+mn-ea"/>
                </a:rPr>
                <a:t>Project Overview</a:t>
              </a:r>
              <a:endParaRPr kumimoji="0" lang="en-US" altLang="zh-CN" sz="1200" i="0" u="none" strike="noStrike" kern="0" cap="none" spc="0" normalizeH="0" baseline="0" noProof="0" dirty="0">
                <a:ln>
                  <a:noFill/>
                </a:ln>
                <a:solidFill>
                  <a:schemeClr val="tx1">
                    <a:lumMod val="65000"/>
                    <a:lumOff val="35000"/>
                  </a:schemeClr>
                </a:solidFill>
                <a:effectLst/>
                <a:uLnTx/>
                <a:uFillTx/>
                <a:ea typeface="方正舒体" panose="02010601030101010101" charset="-122"/>
                <a:sym typeface="+mn-ea"/>
              </a:endParaRPr>
            </a:p>
            <a:p>
              <a:pPr algn="ctr" fontAlgn="t">
                <a:defRPr/>
              </a:pPr>
              <a:endParaRPr kumimoji="0" lang="zh-CN" altLang="en-US" sz="12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p:txBody>
        </p:sp>
      </p:grpSp>
      <p:grpSp>
        <p:nvGrpSpPr>
          <p:cNvPr id="5" name="组合 29"/>
          <p:cNvGrpSpPr/>
          <p:nvPr/>
        </p:nvGrpSpPr>
        <p:grpSpPr>
          <a:xfrm>
            <a:off x="5070677" y="1455802"/>
            <a:ext cx="2883848" cy="1305851"/>
            <a:chOff x="1505546" y="3138729"/>
            <a:chExt cx="2883848" cy="1279815"/>
          </a:xfrm>
        </p:grpSpPr>
        <p:sp>
          <p:nvSpPr>
            <p:cNvPr id="31" name="文本框 5"/>
            <p:cNvSpPr txBox="1"/>
            <p:nvPr/>
          </p:nvSpPr>
          <p:spPr>
            <a:xfrm>
              <a:off x="2488193" y="3138729"/>
              <a:ext cx="917667" cy="813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02</a:t>
              </a:r>
              <a:endParaRPr lang="zh-CN" altLang="en-US" sz="4800" dirty="0"/>
            </a:p>
          </p:txBody>
        </p:sp>
        <p:sp>
          <p:nvSpPr>
            <p:cNvPr id="32" name="文本框 8"/>
            <p:cNvSpPr txBox="1"/>
            <p:nvPr/>
          </p:nvSpPr>
          <p:spPr>
            <a:xfrm>
              <a:off x="1505546" y="3846614"/>
              <a:ext cx="2883848" cy="5719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可行性分析报告</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rPr>
                <a:t>Feasibility Analysis Report</a:t>
              </a:r>
              <a:endParaRPr lang="en-US" altLang="zh-CN" sz="1200" dirty="0">
                <a:solidFill>
                  <a:schemeClr val="tx1">
                    <a:lumMod val="75000"/>
                    <a:lumOff val="25000"/>
                  </a:schemeClr>
                </a:solidFill>
                <a:cs typeface="+mn-lt"/>
              </a:endParaRPr>
            </a:p>
          </p:txBody>
        </p:sp>
      </p:grpSp>
      <p:grpSp>
        <p:nvGrpSpPr>
          <p:cNvPr id="6" name="组合 17"/>
          <p:cNvGrpSpPr/>
          <p:nvPr/>
        </p:nvGrpSpPr>
        <p:grpSpPr>
          <a:xfrm>
            <a:off x="8694705" y="1456354"/>
            <a:ext cx="2883848" cy="1599426"/>
            <a:chOff x="1554441" y="3138729"/>
            <a:chExt cx="2883848" cy="1599426"/>
          </a:xfrm>
        </p:grpSpPr>
        <p:sp>
          <p:nvSpPr>
            <p:cNvPr id="19" name="文本框 5"/>
            <p:cNvSpPr txBox="1"/>
            <p:nvPr/>
          </p:nvSpPr>
          <p:spPr>
            <a:xfrm>
              <a:off x="2537088" y="3138729"/>
              <a:ext cx="91766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03</a:t>
              </a:r>
              <a:endParaRPr lang="zh-CN" altLang="en-US" sz="4800" dirty="0"/>
            </a:p>
          </p:txBody>
        </p:sp>
        <p:sp>
          <p:nvSpPr>
            <p:cNvPr id="20" name="文本框 8"/>
            <p:cNvSpPr txBox="1"/>
            <p:nvPr/>
          </p:nvSpPr>
          <p:spPr>
            <a:xfrm>
              <a:off x="1554441" y="3846615"/>
              <a:ext cx="2883848" cy="891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lang="zh-CN" altLang="en-US" sz="2000" kern="0" dirty="0">
                  <a:solidFill>
                    <a:schemeClr val="tx1">
                      <a:lumMod val="75000"/>
                      <a:lumOff val="25000"/>
                    </a:schemeClr>
                  </a:solidFill>
                  <a:latin typeface="宋体" panose="02010600030101010101" pitchFamily="2" charset="-122"/>
                  <a:ea typeface="宋体" panose="02010600030101010101" pitchFamily="2" charset="-122"/>
                  <a:sym typeface="+mn-ea"/>
                </a:rPr>
                <a:t>项目计划</a:t>
              </a:r>
              <a:endParaRPr lang="en-US" altLang="zh-CN" sz="2000"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endParaRPr>
            </a:p>
            <a:p>
              <a:pPr algn="ctr"/>
              <a:r>
                <a:rPr lang="en-US" altLang="zh-CN" sz="1200" dirty="0">
                  <a:solidFill>
                    <a:schemeClr val="tx1">
                      <a:lumMod val="75000"/>
                      <a:lumOff val="25000"/>
                    </a:schemeClr>
                  </a:solidFill>
                  <a:cs typeface="+mn-lt"/>
                </a:rPr>
                <a:t>Project Plan</a:t>
              </a:r>
              <a:endParaRPr lang="zh-CN" altLang="en-US" sz="1200" dirty="0">
                <a:solidFill>
                  <a:schemeClr val="tx1">
                    <a:lumMod val="75000"/>
                    <a:lumOff val="25000"/>
                  </a:schemeClr>
                </a:solidFill>
                <a:latin typeface="宋体" panose="02010600030101010101" pitchFamily="2" charset="-122"/>
                <a:ea typeface="宋体" panose="02010600030101010101" pitchFamily="2" charset="-122"/>
              </a:endParaRPr>
            </a:p>
            <a:p>
              <a:pPr marL="0" marR="0" lvl="0" indent="0" algn="ctr" defTabSz="914400" rtl="0" eaLnBrk="1" fontAlgn="t" latinLnBrk="0" hangingPunct="1">
                <a:spcBef>
                  <a:spcPts val="0"/>
                </a:spcBef>
                <a:spcAft>
                  <a:spcPts val="0"/>
                </a:spcAft>
                <a:buClrTx/>
                <a:buSzTx/>
                <a:buFontTx/>
                <a:buNone/>
                <a:defRPr/>
              </a:pPr>
              <a:endPar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p:txBody>
        </p:sp>
      </p:grpSp>
      <p:grpSp>
        <p:nvGrpSpPr>
          <p:cNvPr id="8" name="组合 29"/>
          <p:cNvGrpSpPr/>
          <p:nvPr/>
        </p:nvGrpSpPr>
        <p:grpSpPr>
          <a:xfrm>
            <a:off x="1429621" y="3629856"/>
            <a:ext cx="2883848" cy="1305216"/>
            <a:chOff x="1520151" y="3138729"/>
            <a:chExt cx="2883848" cy="1279193"/>
          </a:xfrm>
        </p:grpSpPr>
        <p:sp>
          <p:nvSpPr>
            <p:cNvPr id="15" name="文本框 5"/>
            <p:cNvSpPr txBox="1"/>
            <p:nvPr/>
          </p:nvSpPr>
          <p:spPr>
            <a:xfrm>
              <a:off x="2537088" y="3138729"/>
              <a:ext cx="917667" cy="813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04</a:t>
              </a:r>
              <a:endParaRPr lang="zh-CN" altLang="en-US" sz="4800" dirty="0"/>
            </a:p>
          </p:txBody>
        </p:sp>
        <p:sp>
          <p:nvSpPr>
            <p:cNvPr id="16" name="文本框 8"/>
            <p:cNvSpPr txBox="1"/>
            <p:nvPr/>
          </p:nvSpPr>
          <p:spPr>
            <a:xfrm>
              <a:off x="1520151" y="3845992"/>
              <a:ext cx="2883848" cy="5719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项目团队建设</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sym typeface="+mn-ea"/>
                </a:rPr>
                <a:t> </a:t>
              </a:r>
              <a:r>
                <a:rPr lang="en-US" altLang="zh-CN" sz="1200" dirty="0">
                  <a:solidFill>
                    <a:schemeClr val="tx1">
                      <a:lumMod val="75000"/>
                      <a:lumOff val="25000"/>
                    </a:schemeClr>
                  </a:solidFill>
                  <a:cs typeface="+mn-lt"/>
                </a:rPr>
                <a:t> Project Team Building</a:t>
              </a:r>
              <a:endParaRPr lang="en-US" altLang="zh-CN" sz="1200" dirty="0">
                <a:solidFill>
                  <a:schemeClr val="tx1">
                    <a:lumMod val="75000"/>
                    <a:lumOff val="25000"/>
                  </a:schemeClr>
                </a:solidFill>
                <a:cs typeface="+mn-lt"/>
              </a:endParaRPr>
            </a:p>
          </p:txBody>
        </p:sp>
        <p:sp>
          <p:nvSpPr>
            <p:cNvPr id="21" name="文本框 5"/>
            <p:cNvSpPr txBox="1"/>
            <p:nvPr/>
          </p:nvSpPr>
          <p:spPr>
            <a:xfrm>
              <a:off x="2549788" y="3138729"/>
              <a:ext cx="917667" cy="813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04</a:t>
              </a:r>
              <a:endParaRPr lang="zh-CN" altLang="en-US" sz="4800" dirty="0"/>
            </a:p>
          </p:txBody>
        </p:sp>
      </p:grpSp>
      <p:sp>
        <p:nvSpPr>
          <p:cNvPr id="9" name="文本框 5"/>
          <p:cNvSpPr txBox="1"/>
          <p:nvPr/>
        </p:nvSpPr>
        <p:spPr>
          <a:xfrm>
            <a:off x="6053474" y="3629830"/>
            <a:ext cx="91766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05</a:t>
            </a:r>
            <a:endParaRPr lang="zh-CN" altLang="en-US" sz="4800" dirty="0"/>
          </a:p>
        </p:txBody>
      </p:sp>
      <p:sp>
        <p:nvSpPr>
          <p:cNvPr id="11" name="文本框 8"/>
          <p:cNvSpPr txBox="1"/>
          <p:nvPr/>
        </p:nvSpPr>
        <p:spPr>
          <a:xfrm>
            <a:off x="5070190" y="4352512"/>
            <a:ext cx="2883848"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lang="zh-CN" altLang="en-US" sz="2000" kern="0" noProof="0" dirty="0">
                <a:solidFill>
                  <a:schemeClr val="tx1">
                    <a:lumMod val="75000"/>
                    <a:lumOff val="25000"/>
                  </a:schemeClr>
                </a:solidFill>
                <a:latin typeface="宋体" panose="02010600030101010101" pitchFamily="2" charset="-122"/>
                <a:ea typeface="宋体" panose="02010600030101010101" pitchFamily="2" charset="-122"/>
                <a:sym typeface="+mn-ea"/>
              </a:rPr>
              <a:t>项目预算</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sym typeface="+mn-ea"/>
              </a:rPr>
              <a:t>Project </a:t>
            </a:r>
            <a:r>
              <a:rPr lang="en-US" altLang="zh-CN" sz="1200" dirty="0">
                <a:solidFill>
                  <a:schemeClr val="tx1">
                    <a:lumMod val="75000"/>
                    <a:lumOff val="25000"/>
                  </a:schemeClr>
                </a:solidFill>
                <a:cs typeface="+mn-lt"/>
              </a:rPr>
              <a:t>Budget</a:t>
            </a:r>
            <a:endParaRPr lang="en-US" altLang="zh-CN" sz="1200" dirty="0">
              <a:solidFill>
                <a:schemeClr val="tx1">
                  <a:lumMod val="75000"/>
                  <a:lumOff val="25000"/>
                </a:schemeClr>
              </a:solidFill>
              <a:cs typeface="+mn-lt"/>
            </a:endParaRPr>
          </a:p>
        </p:txBody>
      </p:sp>
      <p:sp>
        <p:nvSpPr>
          <p:cNvPr id="12" name="文本框 5"/>
          <p:cNvSpPr txBox="1"/>
          <p:nvPr/>
        </p:nvSpPr>
        <p:spPr>
          <a:xfrm>
            <a:off x="9677419" y="3629830"/>
            <a:ext cx="91766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06</a:t>
            </a:r>
            <a:endParaRPr lang="zh-CN" altLang="en-US" sz="4800" dirty="0"/>
          </a:p>
        </p:txBody>
      </p:sp>
      <p:sp>
        <p:nvSpPr>
          <p:cNvPr id="13" name="文本框 8"/>
          <p:cNvSpPr txBox="1"/>
          <p:nvPr/>
        </p:nvSpPr>
        <p:spPr>
          <a:xfrm>
            <a:off x="8694135" y="4352512"/>
            <a:ext cx="2883848"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其它</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rPr>
              <a:t>Other</a:t>
            </a:r>
            <a:endParaRPr lang="en-US" altLang="zh-CN" sz="1200" dirty="0">
              <a:solidFill>
                <a:schemeClr val="tx1">
                  <a:lumMod val="75000"/>
                  <a:lumOff val="25000"/>
                </a:schemeClr>
              </a:solidFill>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65413" y="445693"/>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项目团队建设</a:t>
            </a:r>
            <a:endParaRPr lang="en-US" altLang="zh-CN" sz="2400" b="1" dirty="0"/>
          </a:p>
        </p:txBody>
      </p:sp>
      <p:sp>
        <p:nvSpPr>
          <p:cNvPr id="10" name="文本框 6"/>
          <p:cNvSpPr txBox="1"/>
          <p:nvPr/>
        </p:nvSpPr>
        <p:spPr>
          <a:xfrm>
            <a:off x="1047798" y="1161400"/>
            <a:ext cx="8402955" cy="31393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kern="100" dirty="0">
                <a:latin typeface="+mn-ea"/>
              </a:rPr>
              <a:t>项目团队外部沟通与协作：</a:t>
            </a:r>
            <a:endParaRPr lang="zh-CN" altLang="en-US" b="1" kern="100" dirty="0">
              <a:latin typeface="+mn-ea"/>
            </a:endParaRPr>
          </a:p>
          <a:p>
            <a:pPr>
              <a:lnSpc>
                <a:spcPct val="150000"/>
              </a:lnSpc>
            </a:pPr>
            <a:r>
              <a:rPr lang="zh-CN" altLang="en-US" dirty="0">
                <a:latin typeface="+mn-ea"/>
                <a:cs typeface="微软雅黑 Light" panose="020B0502040204020203" pitchFamily="34" charset="-122"/>
              </a:rPr>
              <a:t>与客户（老师）之间的沟通方式包括：</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1.</a:t>
            </a:r>
            <a:r>
              <a:rPr lang="zh-CN" altLang="en-US" dirty="0">
                <a:latin typeface="+mn-ea"/>
                <a:cs typeface="微软雅黑 Light" panose="020B0502040204020203" pitchFamily="34" charset="-122"/>
              </a:rPr>
              <a:t>正式沟通方式：评审会议</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非正式沟通方式：线下面谈</a:t>
            </a:r>
            <a:endParaRPr lang="en-US" altLang="zh-CN" dirty="0">
              <a:latin typeface="+mn-ea"/>
              <a:cs typeface="微软雅黑 Light" panose="020B0502040204020203" pitchFamily="34" charset="-122"/>
            </a:endParaRPr>
          </a:p>
          <a:p>
            <a:endParaRPr lang="en-US" altLang="zh-CN" dirty="0">
              <a:latin typeface="+mn-ea"/>
              <a:cs typeface="微软雅黑 Light" panose="020B0502040204020203" pitchFamily="34" charset="-122"/>
            </a:endParaRPr>
          </a:p>
          <a:p>
            <a:pPr>
              <a:lnSpc>
                <a:spcPct val="150000"/>
              </a:lnSpc>
            </a:pPr>
            <a:r>
              <a:rPr lang="zh-CN" altLang="en-US" dirty="0">
                <a:latin typeface="+mn-ea"/>
                <a:cs typeface="微软雅黑 Light" panose="020B0502040204020203" pitchFamily="34" charset="-122"/>
              </a:rPr>
              <a:t>与典型用户之间的沟通方式包括：</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1.</a:t>
            </a:r>
            <a:r>
              <a:rPr lang="zh-CN" altLang="en-US" dirty="0">
                <a:latin typeface="+mn-ea"/>
                <a:cs typeface="微软雅黑 Light" panose="020B0502040204020203" pitchFamily="34" charset="-122"/>
              </a:rPr>
              <a:t>线上沟通：包括微信、</a:t>
            </a:r>
            <a:r>
              <a:rPr lang="en-US" altLang="zh-CN" dirty="0">
                <a:latin typeface="+mn-ea"/>
                <a:cs typeface="微软雅黑 Light" panose="020B0502040204020203" pitchFamily="34" charset="-122"/>
              </a:rPr>
              <a:t>QQ</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线下面谈：宿舍（问源</a:t>
            </a: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）、图书馆</a:t>
            </a:r>
            <a:endParaRPr lang="en-US" altLang="zh-CN" dirty="0">
              <a:latin typeface="+mn-ea"/>
              <a:cs typeface="微软雅黑 Light" panose="020B0502040204020203" pitchFamily="34"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715" y="1040657"/>
            <a:ext cx="772435" cy="772435"/>
          </a:xfrm>
          <a:prstGeom prst="rect">
            <a:avLst/>
          </a:prstGeom>
        </p:spPr>
      </p:pic>
      <p:sp>
        <p:nvSpPr>
          <p:cNvPr id="15" name="TextBox 14"/>
          <p:cNvSpPr txBox="1"/>
          <p:nvPr/>
        </p:nvSpPr>
        <p:spPr>
          <a:xfrm>
            <a:off x="347907" y="1242208"/>
            <a:ext cx="519545" cy="369332"/>
          </a:xfrm>
          <a:prstGeom prst="rect">
            <a:avLst/>
          </a:prstGeom>
          <a:noFill/>
        </p:spPr>
        <p:txBody>
          <a:bodyPr wrap="square" rtlCol="0">
            <a:spAutoFit/>
          </a:bodyPr>
          <a:lstStyle/>
          <a:p>
            <a:pPr algn="ctr"/>
            <a:r>
              <a:rPr lang="en-US" altLang="zh-CN" dirty="0"/>
              <a:t>04</a:t>
            </a:r>
            <a:endParaRPr lang="zh-CN" altLang="en-US" dirty="0"/>
          </a:p>
        </p:txBody>
      </p:sp>
      <p:graphicFrame>
        <p:nvGraphicFramePr>
          <p:cNvPr id="11" name="表格 10"/>
          <p:cNvGraphicFramePr>
            <a:graphicFrameLocks noGrp="1"/>
          </p:cNvGraphicFramePr>
          <p:nvPr/>
        </p:nvGraphicFramePr>
        <p:xfrm>
          <a:off x="1103952" y="4329499"/>
          <a:ext cx="7398604" cy="2225040"/>
        </p:xfrm>
        <a:graphic>
          <a:graphicData uri="http://schemas.openxmlformats.org/drawingml/2006/table">
            <a:tbl>
              <a:tblPr firstRow="1" bandRow="1">
                <a:tableStyleId>{5C22544A-7EE6-4342-B048-85BDC9FD1C3A}</a:tableStyleId>
              </a:tblPr>
              <a:tblGrid>
                <a:gridCol w="1284407"/>
                <a:gridCol w="1842447"/>
                <a:gridCol w="2838735"/>
                <a:gridCol w="1433015"/>
              </a:tblGrid>
              <a:tr h="370840">
                <a:tc>
                  <a:txBody>
                    <a:bodyPr/>
                    <a:lstStyle/>
                    <a:p>
                      <a:r>
                        <a:rPr lang="zh-CN" altLang="en-US" dirty="0"/>
                        <a:t>姓名</a:t>
                      </a:r>
                      <a:endParaRPr lang="zh-CN" altLang="en-US" dirty="0"/>
                    </a:p>
                  </a:txBody>
                  <a:tcPr/>
                </a:tc>
                <a:tc>
                  <a:txBody>
                    <a:bodyPr/>
                    <a:lstStyle/>
                    <a:p>
                      <a:r>
                        <a:rPr lang="zh-CN" altLang="en-US" dirty="0"/>
                        <a:t>电话号</a:t>
                      </a:r>
                      <a:endParaRPr lang="zh-CN" altLang="en-US" dirty="0"/>
                    </a:p>
                  </a:txBody>
                  <a:tcPr/>
                </a:tc>
                <a:tc>
                  <a:txBody>
                    <a:bodyPr/>
                    <a:lstStyle/>
                    <a:p>
                      <a:r>
                        <a:rPr lang="zh-CN" altLang="en-US" dirty="0"/>
                        <a:t>邮箱</a:t>
                      </a:r>
                      <a:endParaRPr lang="zh-CN" altLang="en-US" dirty="0"/>
                    </a:p>
                  </a:txBody>
                  <a:tcPr/>
                </a:tc>
                <a:tc>
                  <a:txBody>
                    <a:bodyPr/>
                    <a:lstStyle/>
                    <a:p>
                      <a:r>
                        <a:rPr lang="zh-CN" altLang="en-US" dirty="0"/>
                        <a:t>地址</a:t>
                      </a:r>
                      <a:endParaRPr lang="zh-CN" altLang="en-US" dirty="0"/>
                    </a:p>
                  </a:txBody>
                  <a:tcPr/>
                </a:tc>
              </a:tr>
              <a:tr h="370840">
                <a:tc>
                  <a:txBody>
                    <a:bodyPr/>
                    <a:lstStyle/>
                    <a:p>
                      <a:r>
                        <a:rPr lang="zh-CN" altLang="en-US" dirty="0"/>
                        <a:t>杨枨</a:t>
                      </a:r>
                      <a:endParaRPr lang="zh-CN" altLang="en-US" dirty="0"/>
                    </a:p>
                  </a:txBody>
                  <a:tcPr/>
                </a:tc>
                <a:tc>
                  <a:txBody>
                    <a:bodyPr/>
                    <a:lstStyle/>
                    <a:p>
                      <a:r>
                        <a:rPr lang="en-US" altLang="zh-CN" dirty="0"/>
                        <a:t>13357102333</a:t>
                      </a:r>
                      <a:endParaRPr lang="zh-CN" altLang="en-US" dirty="0"/>
                    </a:p>
                  </a:txBody>
                  <a:tcPr/>
                </a:tc>
                <a:tc>
                  <a:txBody>
                    <a:bodyPr/>
                    <a:lstStyle/>
                    <a:p>
                      <a:r>
                        <a:rPr lang="en-US" altLang="zh-CN" dirty="0"/>
                        <a:t>yangc@zucc.edu.cn</a:t>
                      </a:r>
                      <a:endParaRPr lang="zh-CN" altLang="en-US" dirty="0"/>
                    </a:p>
                  </a:txBody>
                  <a:tcPr/>
                </a:tc>
                <a:tc>
                  <a:txBody>
                    <a:bodyPr/>
                    <a:lstStyle/>
                    <a:p>
                      <a:r>
                        <a:rPr lang="zh-CN" altLang="en-US" dirty="0"/>
                        <a:t>理四</a:t>
                      </a:r>
                      <a:r>
                        <a:rPr lang="en-US" altLang="zh-CN" dirty="0"/>
                        <a:t>504</a:t>
                      </a:r>
                      <a:endParaRPr lang="zh-CN" altLang="en-US" dirty="0"/>
                    </a:p>
                  </a:txBody>
                  <a:tcPr/>
                </a:tc>
              </a:tr>
              <a:tr h="370840">
                <a:tc>
                  <a:txBody>
                    <a:bodyPr/>
                    <a:lstStyle/>
                    <a:p>
                      <a:r>
                        <a:rPr lang="zh-CN" altLang="en-US" dirty="0"/>
                        <a:t>邓文康</a:t>
                      </a:r>
                      <a:endParaRPr lang="zh-CN" altLang="en-US" dirty="0"/>
                    </a:p>
                  </a:txBody>
                  <a:tcPr/>
                </a:tc>
                <a:tc>
                  <a:txBody>
                    <a:bodyPr/>
                    <a:lstStyle/>
                    <a:p>
                      <a:r>
                        <a:rPr lang="en-US" altLang="zh-CN" dirty="0"/>
                        <a:t>18058729948</a:t>
                      </a:r>
                      <a:endParaRPr lang="zh-CN" altLang="en-US" dirty="0"/>
                    </a:p>
                  </a:txBody>
                  <a:tcPr/>
                </a:tc>
                <a:tc>
                  <a:txBody>
                    <a:bodyPr/>
                    <a:lstStyle/>
                    <a:p>
                      <a:r>
                        <a:rPr lang="en-US" altLang="zh-CN" dirty="0"/>
                        <a:t>870373276@qq.com</a:t>
                      </a:r>
                      <a:endParaRPr lang="zh-CN" altLang="en-US" dirty="0"/>
                    </a:p>
                  </a:txBody>
                  <a:tcPr/>
                </a:tc>
                <a:tc>
                  <a:txBody>
                    <a:bodyPr/>
                    <a:lstStyle/>
                    <a:p>
                      <a:r>
                        <a:rPr lang="zh-CN" altLang="en-US" dirty="0"/>
                        <a:t>致远</a:t>
                      </a:r>
                      <a:r>
                        <a:rPr lang="en-US" altLang="zh-CN" dirty="0"/>
                        <a:t>2-216</a:t>
                      </a:r>
                      <a:endParaRPr lang="zh-CN" altLang="en-US" dirty="0"/>
                    </a:p>
                  </a:txBody>
                  <a:tcPr/>
                </a:tc>
              </a:tr>
              <a:tr h="370840">
                <a:tc>
                  <a:txBody>
                    <a:bodyPr/>
                    <a:lstStyle/>
                    <a:p>
                      <a:r>
                        <a:rPr lang="zh-CN" altLang="en-US" dirty="0"/>
                        <a:t>刘书宇</a:t>
                      </a:r>
                      <a:endParaRPr lang="zh-CN" altLang="en-US" dirty="0"/>
                    </a:p>
                  </a:txBody>
                  <a:tcPr/>
                </a:tc>
                <a:tc>
                  <a:txBody>
                    <a:bodyPr/>
                    <a:lstStyle/>
                    <a:p>
                      <a:r>
                        <a:rPr lang="en-US" altLang="zh-CN" dirty="0"/>
                        <a:t>13656644320</a:t>
                      </a:r>
                      <a:endParaRPr lang="zh-CN" altLang="en-US" dirty="0"/>
                    </a:p>
                  </a:txBody>
                  <a:tcPr/>
                </a:tc>
                <a:tc>
                  <a:txBody>
                    <a:bodyPr/>
                    <a:lstStyle/>
                    <a:p>
                      <a:r>
                        <a:rPr lang="en-US" altLang="zh-CN" dirty="0"/>
                        <a:t>961020585@qq.com</a:t>
                      </a:r>
                      <a:endParaRPr lang="zh-CN" altLang="en-US" dirty="0"/>
                    </a:p>
                  </a:txBody>
                  <a:tcPr/>
                </a:tc>
                <a:tc>
                  <a:txBody>
                    <a:bodyPr/>
                    <a:lstStyle/>
                    <a:p>
                      <a:r>
                        <a:rPr lang="zh-CN" altLang="en-US" dirty="0"/>
                        <a:t>问源</a:t>
                      </a:r>
                      <a:r>
                        <a:rPr lang="en-US" altLang="zh-CN" dirty="0"/>
                        <a:t>2-252</a:t>
                      </a:r>
                      <a:endParaRPr lang="zh-CN" altLang="en-US" dirty="0"/>
                    </a:p>
                  </a:txBody>
                  <a:tcPr/>
                </a:tc>
              </a:tr>
              <a:tr h="370840">
                <a:tc>
                  <a:txBody>
                    <a:bodyPr/>
                    <a:lstStyle/>
                    <a:p>
                      <a:r>
                        <a:rPr lang="zh-CN" altLang="en-US" dirty="0"/>
                        <a:t>陈玲曦</a:t>
                      </a:r>
                      <a:endParaRPr lang="zh-CN" altLang="en-US" dirty="0"/>
                    </a:p>
                  </a:txBody>
                  <a:tcPr/>
                </a:tc>
                <a:tc>
                  <a:txBody>
                    <a:bodyPr/>
                    <a:lstStyle/>
                    <a:p>
                      <a:r>
                        <a:rPr lang="en-US" altLang="zh-CN" dirty="0"/>
                        <a:t>13588384584</a:t>
                      </a:r>
                      <a:endParaRPr lang="zh-CN" altLang="en-US" dirty="0"/>
                    </a:p>
                  </a:txBody>
                  <a:tcPr/>
                </a:tc>
                <a:tc>
                  <a:txBody>
                    <a:bodyPr/>
                    <a:lstStyle/>
                    <a:p>
                      <a:r>
                        <a:rPr lang="en-US" altLang="zh-CN" dirty="0"/>
                        <a:t>31801349@stu.zucc.edu.cn</a:t>
                      </a:r>
                      <a:endParaRPr lang="zh-CN" altLang="en-US" dirty="0"/>
                    </a:p>
                  </a:txBody>
                  <a:tcPr/>
                </a:tc>
                <a:tc>
                  <a:txBody>
                    <a:bodyPr/>
                    <a:lstStyle/>
                    <a:p>
                      <a:r>
                        <a:rPr lang="zh-CN" altLang="en-US" dirty="0"/>
                        <a:t>明德</a:t>
                      </a:r>
                      <a:r>
                        <a:rPr lang="en-US" altLang="zh-CN" dirty="0"/>
                        <a:t>1-414</a:t>
                      </a:r>
                      <a:endParaRPr lang="zh-CN" altLang="en-US" dirty="0"/>
                    </a:p>
                  </a:txBody>
                  <a:tcPr/>
                </a:tc>
              </a:tr>
              <a:tr h="370840">
                <a:tc>
                  <a:txBody>
                    <a:bodyPr/>
                    <a:lstStyle/>
                    <a:p>
                      <a:r>
                        <a:rPr lang="zh-CN" altLang="en-US" dirty="0"/>
                        <a:t>梁晓晓</a:t>
                      </a:r>
                      <a:endParaRPr lang="zh-CN" altLang="en-US" dirty="0"/>
                    </a:p>
                  </a:txBody>
                  <a:tcPr/>
                </a:tc>
                <a:tc>
                  <a:txBody>
                    <a:bodyPr/>
                    <a:lstStyle/>
                    <a:p>
                      <a:r>
                        <a:rPr lang="en-US" altLang="zh-CN" dirty="0"/>
                        <a:t>15505880850</a:t>
                      </a:r>
                      <a:endParaRPr lang="zh-CN" altLang="en-US" dirty="0"/>
                    </a:p>
                  </a:txBody>
                  <a:tcPr/>
                </a:tc>
                <a:tc>
                  <a:txBody>
                    <a:bodyPr/>
                    <a:lstStyle/>
                    <a:p>
                      <a:r>
                        <a:rPr lang="en-US" altLang="zh-CN" dirty="0"/>
                        <a:t>1508434934@qq.com</a:t>
                      </a:r>
                      <a:endParaRPr lang="zh-CN" altLang="en-US" dirty="0"/>
                    </a:p>
                  </a:txBody>
                  <a:tcPr/>
                </a:tc>
                <a:tc>
                  <a:txBody>
                    <a:bodyPr/>
                    <a:lstStyle/>
                    <a:p>
                      <a:r>
                        <a:rPr lang="zh-CN" altLang="en-US" dirty="0"/>
                        <a:t>问源</a:t>
                      </a:r>
                      <a:r>
                        <a:rPr lang="en-US" altLang="zh-CN" dirty="0"/>
                        <a:t>2-260</a:t>
                      </a:r>
                      <a:endParaRPr lang="zh-CN" altLang="en-US" dirty="0"/>
                    </a:p>
                  </a:txBody>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1827871"/>
            <a:chOff x="5042080" y="1834768"/>
            <a:chExt cx="4981571" cy="1827871"/>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05</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项目预算</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rPr>
                <a:t>Project Budget</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72236" y="452518"/>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smtClean="0"/>
              <a:t>设备成本</a:t>
            </a:r>
            <a:endParaRPr lang="en-US" altLang="zh-CN" sz="2400" b="1" dirty="0"/>
          </a:p>
        </p:txBody>
      </p:sp>
      <p:sp>
        <p:nvSpPr>
          <p:cNvPr id="10" name="文本框 6"/>
          <p:cNvSpPr txBox="1"/>
          <p:nvPr/>
        </p:nvSpPr>
        <p:spPr>
          <a:xfrm>
            <a:off x="911320" y="1209167"/>
            <a:ext cx="8710352"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b="1" dirty="0" smtClean="0">
                <a:latin typeface="+mn-ea"/>
              </a:rPr>
              <a:t>设备成本：</a:t>
            </a:r>
            <a:endParaRPr lang="en-US" altLang="zh-CN" b="1" dirty="0" smtClean="0">
              <a:latin typeface="+mn-ea"/>
            </a:endParaRPr>
          </a:p>
          <a:p>
            <a:pPr lvl="0">
              <a:lnSpc>
                <a:spcPct val="150000"/>
              </a:lnSpc>
            </a:pPr>
            <a:r>
              <a:rPr lang="zh-CN" altLang="zh-CN" dirty="0" smtClean="0">
                <a:latin typeface="+mn-ea"/>
              </a:rPr>
              <a:t>使用软件：</a:t>
            </a:r>
            <a:r>
              <a:rPr lang="en-US" altLang="zh-CN" dirty="0" smtClean="0">
                <a:latin typeface="+mn-ea"/>
              </a:rPr>
              <a:t>Anaconda3,Axure </a:t>
            </a:r>
            <a:r>
              <a:rPr lang="en-US" altLang="zh-CN" dirty="0" err="1" smtClean="0">
                <a:latin typeface="+mn-ea"/>
              </a:rPr>
              <a:t>Pro,office</a:t>
            </a:r>
            <a:r>
              <a:rPr lang="en-US" altLang="zh-CN" dirty="0" smtClean="0">
                <a:latin typeface="+mn-ea"/>
              </a:rPr>
              <a:t>,</a:t>
            </a:r>
            <a:r>
              <a:rPr lang="zh-CN" altLang="zh-CN" dirty="0" smtClean="0">
                <a:latin typeface="+mn-ea"/>
              </a:rPr>
              <a:t>微信开发者工具</a:t>
            </a:r>
            <a:r>
              <a:rPr lang="en-US" altLang="zh-CN" dirty="0" smtClean="0">
                <a:latin typeface="+mn-ea"/>
              </a:rPr>
              <a:t>,power </a:t>
            </a:r>
            <a:r>
              <a:rPr lang="en-US" altLang="zh-CN" dirty="0" err="1" smtClean="0">
                <a:latin typeface="+mn-ea"/>
              </a:rPr>
              <a:t>design,git</a:t>
            </a:r>
            <a:endParaRPr lang="zh-CN" altLang="zh-CN" dirty="0" smtClean="0">
              <a:latin typeface="+mn-ea"/>
            </a:endParaRPr>
          </a:p>
          <a:p>
            <a:pPr>
              <a:lnSpc>
                <a:spcPct val="150000"/>
              </a:lnSpc>
            </a:pPr>
            <a:r>
              <a:rPr lang="zh-CN" altLang="zh-CN" dirty="0" smtClean="0">
                <a:latin typeface="+mn-ea"/>
              </a:rPr>
              <a:t>开发地点：宿舍、机房、图书馆</a:t>
            </a:r>
            <a:endParaRPr lang="zh-CN" altLang="zh-CN" dirty="0" smtClean="0">
              <a:latin typeface="+mn-ea"/>
            </a:endParaRPr>
          </a:p>
          <a:p>
            <a:pPr>
              <a:lnSpc>
                <a:spcPct val="150000"/>
              </a:lnSpc>
            </a:pPr>
            <a:r>
              <a:rPr lang="zh-CN" altLang="zh-CN" dirty="0" smtClean="0">
                <a:latin typeface="+mn-ea"/>
              </a:rPr>
              <a:t>实验设备：</a:t>
            </a:r>
            <a:r>
              <a:rPr lang="zh-CN" altLang="en-US" dirty="0" smtClean="0">
                <a:latin typeface="+mn-ea"/>
              </a:rPr>
              <a:t>组员</a:t>
            </a:r>
            <a:r>
              <a:rPr lang="zh-CN" altLang="zh-CN" dirty="0" smtClean="0">
                <a:latin typeface="+mn-ea"/>
              </a:rPr>
              <a:t>个人笔记本</a:t>
            </a:r>
            <a:r>
              <a:rPr lang="zh-CN" altLang="en-US" dirty="0" smtClean="0">
                <a:latin typeface="+mn-ea"/>
              </a:rPr>
              <a:t>（共</a:t>
            </a:r>
            <a:r>
              <a:rPr lang="en-US" altLang="zh-CN" dirty="0" smtClean="0">
                <a:latin typeface="+mn-ea"/>
              </a:rPr>
              <a:t>3</a:t>
            </a:r>
            <a:r>
              <a:rPr lang="zh-CN" altLang="en-US" dirty="0" smtClean="0">
                <a:latin typeface="+mn-ea"/>
              </a:rPr>
              <a:t>台）</a:t>
            </a:r>
            <a:r>
              <a:rPr lang="zh-CN" altLang="zh-CN" dirty="0" smtClean="0">
                <a:latin typeface="+mn-ea"/>
              </a:rPr>
              <a:t>、实验室</a:t>
            </a:r>
            <a:r>
              <a:rPr lang="en-US" altLang="zh-CN" dirty="0" smtClean="0">
                <a:latin typeface="+mn-ea"/>
              </a:rPr>
              <a:t>PC</a:t>
            </a:r>
            <a:r>
              <a:rPr lang="zh-CN" altLang="zh-CN" dirty="0" smtClean="0">
                <a:latin typeface="+mn-ea"/>
              </a:rPr>
              <a:t>机</a:t>
            </a:r>
            <a:endParaRPr lang="zh-CN" altLang="zh-CN" dirty="0" smtClean="0">
              <a:latin typeface="+mn-ea"/>
            </a:endParaRPr>
          </a:p>
          <a:p>
            <a:pPr>
              <a:lnSpc>
                <a:spcPct val="150000"/>
              </a:lnSpc>
            </a:pPr>
            <a:r>
              <a:rPr lang="zh-CN" altLang="zh-CN" dirty="0" smtClean="0">
                <a:latin typeface="+mn-ea"/>
              </a:rPr>
              <a:t>计算机内存要求：内存≥</a:t>
            </a:r>
            <a:r>
              <a:rPr lang="en-US" altLang="zh-CN" dirty="0" smtClean="0">
                <a:latin typeface="+mn-ea"/>
              </a:rPr>
              <a:t>4G</a:t>
            </a:r>
            <a:endParaRPr lang="zh-CN" altLang="zh-CN" dirty="0" smtClean="0">
              <a:latin typeface="+mn-ea"/>
            </a:endParaRPr>
          </a:p>
          <a:p>
            <a:pPr>
              <a:lnSpc>
                <a:spcPct val="150000"/>
              </a:lnSpc>
            </a:pPr>
            <a:r>
              <a:rPr lang="zh-CN" altLang="zh-CN" dirty="0" smtClean="0">
                <a:latin typeface="+mn-ea"/>
              </a:rPr>
              <a:t>显卡要求：独显</a:t>
            </a:r>
            <a:r>
              <a:rPr lang="en-US" altLang="zh-CN" dirty="0" smtClean="0">
                <a:latin typeface="+mn-ea"/>
              </a:rPr>
              <a:t>2G</a:t>
            </a:r>
            <a:r>
              <a:rPr lang="zh-CN" altLang="zh-CN" dirty="0" smtClean="0">
                <a:latin typeface="+mn-ea"/>
              </a:rPr>
              <a:t>及以上</a:t>
            </a:r>
            <a:endParaRPr lang="zh-CN" altLang="zh-CN" dirty="0" smtClean="0">
              <a:latin typeface="+mn-ea"/>
            </a:endParaRPr>
          </a:p>
          <a:p>
            <a:pPr>
              <a:lnSpc>
                <a:spcPct val="150000"/>
              </a:lnSpc>
            </a:pPr>
            <a:r>
              <a:rPr lang="zh-CN" altLang="zh-CN" dirty="0" smtClean="0">
                <a:latin typeface="+mn-ea"/>
              </a:rPr>
              <a:t>操作系统：</a:t>
            </a:r>
            <a:r>
              <a:rPr lang="en-US" altLang="zh-CN" dirty="0" smtClean="0">
                <a:latin typeface="+mn-ea"/>
              </a:rPr>
              <a:t>Windows</a:t>
            </a:r>
            <a:r>
              <a:rPr lang="zh-CN" altLang="zh-CN" dirty="0" smtClean="0">
                <a:latin typeface="+mn-ea"/>
              </a:rPr>
              <a:t>操作系统</a:t>
            </a:r>
            <a:endParaRPr lang="zh-CN" altLang="zh-CN" dirty="0" smtClean="0">
              <a:latin typeface="+mn-ea"/>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6" y="1115721"/>
            <a:ext cx="772435" cy="772435"/>
          </a:xfrm>
          <a:prstGeom prst="rect">
            <a:avLst/>
          </a:prstGeom>
        </p:spPr>
      </p:pic>
      <p:sp>
        <p:nvSpPr>
          <p:cNvPr id="15" name="TextBox 14"/>
          <p:cNvSpPr txBox="1"/>
          <p:nvPr/>
        </p:nvSpPr>
        <p:spPr>
          <a:xfrm>
            <a:off x="368378" y="1317272"/>
            <a:ext cx="519545" cy="369332"/>
          </a:xfrm>
          <a:prstGeom prst="rect">
            <a:avLst/>
          </a:prstGeom>
          <a:noFill/>
        </p:spPr>
        <p:txBody>
          <a:bodyPr wrap="square" rtlCol="0">
            <a:spAutoFit/>
          </a:bodyPr>
          <a:lstStyle/>
          <a:p>
            <a:pPr algn="ctr"/>
            <a:r>
              <a:rPr lang="en-US" altLang="zh-CN" dirty="0" smtClean="0"/>
              <a:t>01</a:t>
            </a:r>
            <a:endParaRPr lang="zh-CN" altLang="en-US" dirty="0"/>
          </a:p>
        </p:txBody>
      </p:sp>
      <p:sp>
        <p:nvSpPr>
          <p:cNvPr id="8" name="文本框 6"/>
          <p:cNvSpPr txBox="1"/>
          <p:nvPr/>
        </p:nvSpPr>
        <p:spPr>
          <a:xfrm>
            <a:off x="897674" y="4266266"/>
            <a:ext cx="8335036" cy="21698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b="1" dirty="0" smtClean="0">
                <a:latin typeface="+mn-ea"/>
              </a:rPr>
              <a:t>项目整体预算</a:t>
            </a:r>
            <a:r>
              <a:rPr lang="zh-CN" altLang="en-US" dirty="0" smtClean="0">
                <a:latin typeface="+mn-ea"/>
              </a:rPr>
              <a:t>：</a:t>
            </a:r>
            <a:endParaRPr lang="en-US" altLang="zh-CN" dirty="0" smtClean="0">
              <a:latin typeface="+mn-ea"/>
            </a:endParaRPr>
          </a:p>
          <a:p>
            <a:pPr>
              <a:lnSpc>
                <a:spcPct val="150000"/>
              </a:lnSpc>
            </a:pPr>
            <a:r>
              <a:rPr lang="zh-CN" altLang="en-US" dirty="0" smtClean="0">
                <a:latin typeface="+mn-ea"/>
                <a:cs typeface="微软雅黑 Light" panose="020B0502040204020203" pitchFamily="34" charset="-122"/>
              </a:rPr>
              <a:t>按照</a:t>
            </a:r>
            <a:r>
              <a:rPr lang="en-US" altLang="zh-CN" dirty="0" smtClean="0">
                <a:latin typeface="+mn-ea"/>
                <a:cs typeface="微软雅黑 Light" panose="020B0502040204020203" pitchFamily="34" charset="-122"/>
              </a:rPr>
              <a:t>2019</a:t>
            </a:r>
            <a:r>
              <a:rPr lang="zh-CN" altLang="en-US" dirty="0" smtClean="0">
                <a:latin typeface="+mn-ea"/>
                <a:cs typeface="微软雅黑 Light" panose="020B0502040204020203" pitchFamily="34" charset="-122"/>
              </a:rPr>
              <a:t>年</a:t>
            </a:r>
            <a:r>
              <a:rPr lang="en-US" altLang="zh-CN" dirty="0" smtClean="0">
                <a:latin typeface="+mn-ea"/>
                <a:cs typeface="微软雅黑 Light" panose="020B0502040204020203" pitchFamily="34" charset="-122"/>
              </a:rPr>
              <a:t>IT</a:t>
            </a:r>
            <a:r>
              <a:rPr lang="zh-CN" altLang="en-US" dirty="0" smtClean="0">
                <a:latin typeface="+mn-ea"/>
                <a:cs typeface="微软雅黑 Light" panose="020B0502040204020203" pitchFamily="34" charset="-122"/>
              </a:rPr>
              <a:t>行业年薪报告里</a:t>
            </a:r>
            <a:r>
              <a:rPr lang="zh-CN" altLang="en-US" dirty="0" smtClean="0">
                <a:latin typeface="+mn-ea"/>
                <a:cs typeface="微软雅黑 Light" panose="020B0502040204020203" pitchFamily="34" charset="-122"/>
              </a:rPr>
              <a:t>每人</a:t>
            </a:r>
            <a:r>
              <a:rPr lang="en-US" altLang="zh-CN" dirty="0" smtClean="0">
                <a:latin typeface="+mn-ea"/>
                <a:cs typeface="微软雅黑 Light" panose="020B0502040204020203" pitchFamily="34" charset="-122"/>
              </a:rPr>
              <a:t>61.275</a:t>
            </a:r>
            <a:r>
              <a:rPr lang="zh-CN" altLang="en-US" dirty="0" smtClean="0">
                <a:latin typeface="+mn-ea"/>
                <a:cs typeface="微软雅黑 Light" panose="020B0502040204020203" pitchFamily="34" charset="-122"/>
              </a:rPr>
              <a:t>元</a:t>
            </a:r>
            <a:r>
              <a:rPr lang="zh-CN" altLang="en-US" dirty="0" smtClean="0">
                <a:latin typeface="+mn-ea"/>
                <a:cs typeface="微软雅黑 Light" panose="020B0502040204020203" pitchFamily="34" charset="-122"/>
              </a:rPr>
              <a:t>每小时的薪资水平 </a:t>
            </a:r>
            <a:r>
              <a:rPr lang="en-US" altLang="zh-CN" baseline="30000" dirty="0" smtClean="0">
                <a:latin typeface="+mn-ea"/>
                <a:cs typeface="微软雅黑 Light" panose="020B0502040204020203" pitchFamily="34" charset="-122"/>
              </a:rPr>
              <a:t>[16]</a:t>
            </a:r>
            <a:r>
              <a:rPr lang="zh-CN" altLang="en-US" dirty="0" smtClean="0">
                <a:latin typeface="+mn-ea"/>
                <a:cs typeface="微软雅黑 Light" panose="020B0502040204020203" pitchFamily="34" charset="-122"/>
              </a:rPr>
              <a:t> ，结合甘特图中给出的具体所需时间，计算了整个项目的预算。</a:t>
            </a:r>
            <a:endParaRPr lang="en-US" altLang="zh-CN" dirty="0" smtClean="0">
              <a:latin typeface="+mn-ea"/>
              <a:cs typeface="微软雅黑 Light" panose="020B0502040204020203" pitchFamily="34" charset="-122"/>
            </a:endParaRPr>
          </a:p>
          <a:p>
            <a:pPr>
              <a:lnSpc>
                <a:spcPct val="150000"/>
              </a:lnSpc>
            </a:pPr>
            <a:r>
              <a:rPr lang="zh-CN" altLang="en-US" dirty="0" smtClean="0">
                <a:latin typeface="+mn-ea"/>
                <a:cs typeface="微软雅黑 Light" panose="020B0502040204020203" pitchFamily="34" charset="-122"/>
              </a:rPr>
              <a:t>后期对于该产品在市场实际上的不能满足客户的需求和对其的维护和更新的成本不算在其中。</a:t>
            </a:r>
            <a:endParaRPr lang="en-US" altLang="zh-CN" dirty="0" smtClean="0">
              <a:latin typeface="+mn-ea"/>
              <a:cs typeface="微软雅黑 Light" panose="020B0502040204020203" pitchFamily="34"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756" y="4147799"/>
            <a:ext cx="772435" cy="772435"/>
          </a:xfrm>
          <a:prstGeom prst="rect">
            <a:avLst/>
          </a:prstGeom>
        </p:spPr>
      </p:pic>
      <p:sp>
        <p:nvSpPr>
          <p:cNvPr id="11" name="TextBox 10"/>
          <p:cNvSpPr txBox="1"/>
          <p:nvPr/>
        </p:nvSpPr>
        <p:spPr>
          <a:xfrm>
            <a:off x="397948" y="4349350"/>
            <a:ext cx="519545" cy="369332"/>
          </a:xfrm>
          <a:prstGeom prst="rect">
            <a:avLst/>
          </a:prstGeom>
          <a:noFill/>
        </p:spPr>
        <p:txBody>
          <a:bodyPr wrap="square" rtlCol="0">
            <a:spAutoFit/>
          </a:bodyPr>
          <a:lstStyle/>
          <a:p>
            <a:pPr algn="ctr"/>
            <a:r>
              <a:rPr lang="en-US" altLang="zh-CN" dirty="0" smtClean="0"/>
              <a:t>02</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92707" y="459341"/>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smtClean="0"/>
              <a:t>预算</a:t>
            </a:r>
            <a:endParaRPr lang="en-US" altLang="zh-CN" sz="2400" b="1" dirty="0"/>
          </a:p>
        </p:txBody>
      </p:sp>
      <p:sp>
        <p:nvSpPr>
          <p:cNvPr id="9" name="TextBox 8"/>
          <p:cNvSpPr txBox="1"/>
          <p:nvPr/>
        </p:nvSpPr>
        <p:spPr>
          <a:xfrm>
            <a:off x="981624" y="6039761"/>
            <a:ext cx="5656997" cy="583565"/>
          </a:xfrm>
          <a:prstGeom prst="rect">
            <a:avLst/>
          </a:prstGeom>
          <a:noFill/>
        </p:spPr>
        <p:txBody>
          <a:bodyPr wrap="square" rtlCol="0">
            <a:spAutoFit/>
          </a:bodyPr>
          <a:lstStyle/>
          <a:p>
            <a:r>
              <a:rPr lang="zh-CN" altLang="en-US" sz="1600" dirty="0" smtClean="0">
                <a:latin typeface="+mn-ea"/>
                <a:cs typeface="微软雅黑 Light" panose="020B0502040204020203" pitchFamily="34" charset="-122"/>
              </a:rPr>
              <a:t>*上述结果按照</a:t>
            </a:r>
            <a:r>
              <a:rPr lang="en-US" altLang="zh-CN" sz="1600" dirty="0" smtClean="0">
                <a:latin typeface="+mn-ea"/>
                <a:cs typeface="微软雅黑 Light" panose="020B0502040204020203" pitchFamily="34" charset="-122"/>
              </a:rPr>
              <a:t>2019</a:t>
            </a:r>
            <a:r>
              <a:rPr lang="zh-CN" altLang="en-US" sz="1600" dirty="0" smtClean="0">
                <a:latin typeface="+mn-ea"/>
                <a:cs typeface="微软雅黑 Light" panose="020B0502040204020203" pitchFamily="34" charset="-122"/>
              </a:rPr>
              <a:t>年</a:t>
            </a:r>
            <a:r>
              <a:rPr lang="en-US" altLang="zh-CN" sz="1600" dirty="0" smtClean="0">
                <a:latin typeface="+mn-ea"/>
                <a:cs typeface="微软雅黑 Light" panose="020B0502040204020203" pitchFamily="34" charset="-122"/>
              </a:rPr>
              <a:t>IT</a:t>
            </a:r>
            <a:r>
              <a:rPr lang="zh-CN" altLang="en-US" sz="1600" dirty="0" smtClean="0">
                <a:latin typeface="+mn-ea"/>
                <a:cs typeface="微软雅黑 Light" panose="020B0502040204020203" pitchFamily="34" charset="-122"/>
              </a:rPr>
              <a:t>行业年薪报告里每人</a:t>
            </a:r>
            <a:r>
              <a:rPr lang="en-US" altLang="zh-CN" sz="1600" dirty="0" smtClean="0">
                <a:latin typeface="+mn-ea"/>
                <a:cs typeface="微软雅黑 Light" panose="020B0502040204020203" pitchFamily="34" charset="-122"/>
              </a:rPr>
              <a:t>61.275</a:t>
            </a:r>
            <a:r>
              <a:rPr lang="zh-CN" altLang="en-US" sz="1600" dirty="0" smtClean="0">
                <a:latin typeface="+mn-ea"/>
                <a:cs typeface="微软雅黑 Light" panose="020B0502040204020203" pitchFamily="34" charset="-122"/>
              </a:rPr>
              <a:t>元每小时的薪资水平</a:t>
            </a:r>
            <a:r>
              <a:rPr lang="en-US" altLang="zh-CN" sz="1600" baseline="30000" dirty="0" smtClean="0">
                <a:latin typeface="+mn-ea"/>
                <a:cs typeface="微软雅黑 Light" panose="020B0502040204020203" pitchFamily="34" charset="-122"/>
              </a:rPr>
              <a:t>[16]</a:t>
            </a:r>
            <a:r>
              <a:rPr lang="zh-CN" altLang="en-US" sz="1600" dirty="0" smtClean="0">
                <a:latin typeface="+mn-ea"/>
                <a:cs typeface="微软雅黑 Light" panose="020B0502040204020203" pitchFamily="34" charset="-122"/>
              </a:rPr>
              <a:t>，结合甘特图中给出的具体所需时间得出。</a:t>
            </a:r>
            <a:endParaRPr lang="zh-CN" altLang="en-US" sz="1600" dirty="0"/>
          </a:p>
        </p:txBody>
      </p:sp>
      <p:sp>
        <p:nvSpPr>
          <p:cNvPr id="11" name="TextBox 10"/>
          <p:cNvSpPr txBox="1"/>
          <p:nvPr/>
        </p:nvSpPr>
        <p:spPr>
          <a:xfrm>
            <a:off x="8992718" y="6162239"/>
            <a:ext cx="2743200" cy="337185"/>
          </a:xfrm>
          <a:prstGeom prst="rect">
            <a:avLst/>
          </a:prstGeom>
          <a:noFill/>
        </p:spPr>
        <p:txBody>
          <a:bodyPr wrap="square" rtlCol="0">
            <a:spAutoFit/>
          </a:bodyPr>
          <a:lstStyle/>
          <a:p>
            <a:pPr algn="ctr"/>
            <a:r>
              <a:rPr lang="zh-CN" altLang="en-US" sz="1600" dirty="0" smtClean="0"/>
              <a:t>项目预算</a:t>
            </a:r>
            <a:endParaRPr lang="zh-CN" altLang="en-US" sz="1600" dirty="0"/>
          </a:p>
        </p:txBody>
      </p:sp>
      <p:pic>
        <p:nvPicPr>
          <p:cNvPr id="8194" name="Picture 2" descr="C:\Users\MacPro\Documents\Tencent Files\1486574644\Image\Group2\1J\{]\1J{]E7E2K4MNDU]2%)JUU~L.png"/>
          <p:cNvPicPr>
            <a:picLocks noChangeAspect="1" noChangeArrowheads="1"/>
          </p:cNvPicPr>
          <p:nvPr/>
        </p:nvPicPr>
        <p:blipFill>
          <a:blip r:embed="rId3" cstate="print"/>
          <a:srcRect/>
          <a:stretch>
            <a:fillRect/>
          </a:stretch>
        </p:blipFill>
        <p:spPr bwMode="auto">
          <a:xfrm>
            <a:off x="558186" y="1191289"/>
            <a:ext cx="6504530" cy="477439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1766276"/>
            <a:chOff x="5042080" y="1834768"/>
            <a:chExt cx="4981571" cy="176627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06</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noProof="0" dirty="0">
                  <a:solidFill>
                    <a:schemeClr val="tx1">
                      <a:lumMod val="75000"/>
                      <a:lumOff val="25000"/>
                    </a:schemeClr>
                  </a:solidFill>
                  <a:latin typeface="宋体" panose="02010600030101010101" pitchFamily="2" charset="-122"/>
                  <a:ea typeface="宋体" panose="02010600030101010101" pitchFamily="2" charset="-122"/>
                </a:rPr>
                <a:t>其它</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endParaRPr lang="en-US" altLang="zh-CN" sz="1400" dirty="0">
                <a:solidFill>
                  <a:schemeClr val="tx1">
                    <a:lumMod val="75000"/>
                    <a:lumOff val="25000"/>
                  </a:schemeClr>
                </a:solidFill>
                <a:cs typeface="+mn-lt"/>
              </a:endParaRPr>
            </a:p>
            <a:p>
              <a:pPr algn="ctr"/>
              <a:r>
                <a:rPr lang="en-US" altLang="zh-CN" sz="1400" dirty="0">
                  <a:solidFill>
                    <a:schemeClr val="tx1">
                      <a:lumMod val="75000"/>
                      <a:lumOff val="25000"/>
                    </a:schemeClr>
                  </a:solidFill>
                  <a:cs typeface="+mn-lt"/>
                </a:rPr>
                <a:t>Other</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会议记录</a:t>
            </a:r>
            <a:endParaRPr lang="en-US" altLang="zh-CN" sz="2400" b="1" dirty="0"/>
          </a:p>
        </p:txBody>
      </p:sp>
      <p:sp>
        <p:nvSpPr>
          <p:cNvPr id="6" name="TextBox 5"/>
          <p:cNvSpPr txBox="1"/>
          <p:nvPr/>
        </p:nvSpPr>
        <p:spPr>
          <a:xfrm>
            <a:off x="7432523" y="3772099"/>
            <a:ext cx="2743200" cy="337185"/>
          </a:xfrm>
          <a:prstGeom prst="rect">
            <a:avLst/>
          </a:prstGeom>
          <a:noFill/>
        </p:spPr>
        <p:txBody>
          <a:bodyPr wrap="square" rtlCol="0">
            <a:spAutoFit/>
          </a:bodyPr>
          <a:lstStyle/>
          <a:p>
            <a:pPr algn="ctr"/>
            <a:r>
              <a:rPr lang="zh-CN" altLang="en-US" sz="1600" dirty="0">
                <a:hlinkClick r:id="rId2" action="ppaction://hlinkfile"/>
              </a:rPr>
              <a:t>会议纪要</a:t>
            </a:r>
            <a:endParaRPr lang="zh-CN" altLang="en-US" sz="1600" dirty="0"/>
          </a:p>
        </p:txBody>
      </p:sp>
      <p:pic>
        <p:nvPicPr>
          <p:cNvPr id="14337" name="Picture 1" descr="C:\Users\MacPro\AppData\Local\Temp\WeChat Files\c557f54cf2505fb4c67f032829c191f.png"/>
          <p:cNvPicPr>
            <a:picLocks noChangeAspect="1" noChangeArrowheads="1"/>
          </p:cNvPicPr>
          <p:nvPr/>
        </p:nvPicPr>
        <p:blipFill>
          <a:blip r:embed="rId3" cstate="print"/>
          <a:srcRect/>
          <a:stretch>
            <a:fillRect/>
          </a:stretch>
        </p:blipFill>
        <p:spPr bwMode="auto">
          <a:xfrm>
            <a:off x="738432" y="1023690"/>
            <a:ext cx="5423533" cy="5834310"/>
          </a:xfrm>
          <a:prstGeom prst="rect">
            <a:avLst/>
          </a:prstGeom>
          <a:noFill/>
        </p:spPr>
      </p:pic>
      <p:sp>
        <p:nvSpPr>
          <p:cNvPr id="8" name="TextBox 7"/>
          <p:cNvSpPr txBox="1"/>
          <p:nvPr/>
        </p:nvSpPr>
        <p:spPr>
          <a:xfrm>
            <a:off x="6371771" y="3244386"/>
            <a:ext cx="4865427" cy="368300"/>
          </a:xfrm>
          <a:prstGeom prst="rect">
            <a:avLst/>
          </a:prstGeom>
          <a:noFill/>
        </p:spPr>
        <p:txBody>
          <a:bodyPr wrap="square" rtlCol="0">
            <a:spAutoFit/>
          </a:bodyPr>
          <a:lstStyle/>
          <a:p>
            <a:pPr algn="ctr"/>
            <a:r>
              <a:rPr lang="zh-CN" altLang="en-US" dirty="0"/>
              <a:t>每周每次会议均会保存电子稿和录音并上传</a:t>
            </a:r>
            <a:r>
              <a:rPr lang="en-US" altLang="zh-CN" dirty="0"/>
              <a:t>Git</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85052" y="380549"/>
            <a:ext cx="4333875" cy="460375"/>
          </a:xfrm>
          <a:prstGeom prst="rect">
            <a:avLst/>
          </a:prstGeom>
          <a:noFill/>
        </p:spPr>
        <p:txBody>
          <a:bodyPr wrap="square" rtlCol="0">
            <a:spAutoFit/>
          </a:bodyPr>
          <a:lstStyle/>
          <a:p>
            <a:r>
              <a:rPr lang="zh-CN" altLang="en-US" sz="2400" b="1" dirty="0"/>
              <a:t>绩效评价</a:t>
            </a:r>
            <a:endParaRPr lang="en-US" altLang="zh-CN" sz="2400" b="1" dirty="0"/>
          </a:p>
        </p:txBody>
      </p:sp>
      <p:sp>
        <p:nvSpPr>
          <p:cNvPr id="6" name="TextBox 5"/>
          <p:cNvSpPr txBox="1"/>
          <p:nvPr/>
        </p:nvSpPr>
        <p:spPr>
          <a:xfrm>
            <a:off x="9091143" y="4330264"/>
            <a:ext cx="2743200" cy="337185"/>
          </a:xfrm>
          <a:prstGeom prst="rect">
            <a:avLst/>
          </a:prstGeom>
          <a:noFill/>
        </p:spPr>
        <p:txBody>
          <a:bodyPr wrap="square" rtlCol="0">
            <a:spAutoFit/>
          </a:bodyPr>
          <a:lstStyle/>
          <a:p>
            <a:pPr algn="ctr"/>
            <a:r>
              <a:rPr lang="zh-CN" altLang="en-US" sz="1600" dirty="0">
                <a:hlinkClick r:id="rId2" action="ppaction://hlinkfile"/>
              </a:rPr>
              <a:t>绩效评价</a:t>
            </a:r>
            <a:endParaRPr lang="zh-CN" altLang="en-US" sz="1600" dirty="0"/>
          </a:p>
        </p:txBody>
      </p:sp>
      <p:pic>
        <p:nvPicPr>
          <p:cNvPr id="2" name="Picture 1"/>
          <p:cNvPicPr>
            <a:picLocks noChangeAspect="1"/>
          </p:cNvPicPr>
          <p:nvPr/>
        </p:nvPicPr>
        <p:blipFill>
          <a:blip r:embed="rId3"/>
          <a:stretch>
            <a:fillRect/>
          </a:stretch>
        </p:blipFill>
        <p:spPr>
          <a:xfrm>
            <a:off x="511175" y="1342390"/>
            <a:ext cx="8332470" cy="4558030"/>
          </a:xfrm>
          <a:prstGeom prst="rect">
            <a:avLst/>
          </a:prstGeom>
        </p:spPr>
      </p:pic>
      <p:sp>
        <p:nvSpPr>
          <p:cNvPr id="4" name="Text Box 3"/>
          <p:cNvSpPr txBox="1"/>
          <p:nvPr/>
        </p:nvSpPr>
        <p:spPr>
          <a:xfrm>
            <a:off x="9174480" y="2275205"/>
            <a:ext cx="2660015" cy="2306955"/>
          </a:xfrm>
          <a:prstGeom prst="rect">
            <a:avLst/>
          </a:prstGeom>
          <a:noFill/>
        </p:spPr>
        <p:txBody>
          <a:bodyPr wrap="square" rtlCol="0">
            <a:spAutoFit/>
          </a:bodyPr>
          <a:p>
            <a:r>
              <a:rPr lang="zh-CN" altLang="en-US"/>
              <a:t>评分规则：</a:t>
            </a:r>
            <a:endParaRPr lang="zh-CN" altLang="en-US"/>
          </a:p>
          <a:p>
            <a:r>
              <a:rPr lang="zh-CN" altLang="en-US"/>
              <a:t>         每人每个空格算做</a:t>
            </a:r>
            <a:r>
              <a:rPr lang="en-US" altLang="zh-CN"/>
              <a:t>10</a:t>
            </a:r>
            <a:r>
              <a:rPr lang="zh-CN" altLang="en-US"/>
              <a:t>分，根据完成程度打</a:t>
            </a:r>
            <a:r>
              <a:rPr lang="en-US" altLang="zh-CN"/>
              <a:t>1-10</a:t>
            </a:r>
            <a:r>
              <a:rPr lang="zh-CN" altLang="en-US"/>
              <a:t>分。</a:t>
            </a:r>
            <a:endParaRPr lang="zh-CN" altLang="en-US"/>
          </a:p>
          <a:p>
            <a:r>
              <a:rPr lang="zh-CN" altLang="en-US"/>
              <a:t>         最后算出打分并转换成百分制。</a:t>
            </a:r>
            <a:endParaRPr lang="zh-CN" altLang="en-US"/>
          </a:p>
          <a:p>
            <a:endParaRPr lang="zh-CN" altLang="en-US"/>
          </a:p>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5618" y="1398894"/>
            <a:ext cx="10592577" cy="5013360"/>
          </a:xfrm>
          <a:prstGeom prst="rect">
            <a:avLst/>
          </a:prstGeom>
          <a:noFill/>
        </p:spPr>
        <p:txBody>
          <a:bodyPr wrap="square">
            <a:spAutoFit/>
          </a:bodyPr>
          <a:lstStyle/>
          <a:p>
            <a:pPr>
              <a:lnSpc>
                <a:spcPct val="150000"/>
              </a:lnSpc>
            </a:pPr>
            <a:r>
              <a:rPr lang="en-US" altLang="zh-CN" dirty="0">
                <a:latin typeface="+mn-ea"/>
                <a:sym typeface="+mn-ea"/>
              </a:rPr>
              <a:t>[1]</a:t>
            </a:r>
            <a:r>
              <a:rPr lang="zh-CN" altLang="en-US" dirty="0">
                <a:latin typeface="+mn-ea"/>
                <a:sym typeface="+mn-ea"/>
              </a:rPr>
              <a:t>知乎</a:t>
            </a:r>
            <a:r>
              <a:rPr lang="en-US" altLang="zh-CN" dirty="0">
                <a:latin typeface="+mn-ea"/>
                <a:sym typeface="+mn-ea"/>
              </a:rPr>
              <a:t>-h5</a:t>
            </a:r>
            <a:r>
              <a:rPr lang="zh-CN" altLang="en-US" dirty="0">
                <a:latin typeface="+mn-ea"/>
                <a:sym typeface="+mn-ea"/>
              </a:rPr>
              <a:t>的优势与弊端</a:t>
            </a:r>
            <a:r>
              <a:rPr lang="en-US" altLang="zh-CN" dirty="0">
                <a:latin typeface="+mn-ea"/>
                <a:sym typeface="+mn-ea"/>
              </a:rPr>
              <a:t>[EB/OL].https://www.zhihu.com/question/37178924</a:t>
            </a:r>
            <a:endParaRPr lang="en-US" altLang="zh-CN" dirty="0">
              <a:latin typeface="+mn-ea"/>
              <a:sym typeface="+mn-ea"/>
            </a:endParaRPr>
          </a:p>
          <a:p>
            <a:pPr>
              <a:lnSpc>
                <a:spcPct val="150000"/>
              </a:lnSpc>
            </a:pPr>
            <a:r>
              <a:rPr lang="en-US" altLang="zh-CN" dirty="0">
                <a:latin typeface="+mn-ea"/>
                <a:sym typeface="+mn-ea"/>
              </a:rPr>
              <a:t>[2]</a:t>
            </a:r>
            <a:r>
              <a:rPr lang="zh-CN" altLang="en-US" dirty="0">
                <a:latin typeface="+mn-ea"/>
                <a:sym typeface="+mn-ea"/>
              </a:rPr>
              <a:t>百度</a:t>
            </a:r>
            <a:r>
              <a:rPr lang="en-US" altLang="zh-CN" dirty="0">
                <a:latin typeface="+mn-ea"/>
                <a:sym typeface="+mn-ea"/>
              </a:rPr>
              <a:t>-</a:t>
            </a:r>
            <a:r>
              <a:rPr lang="zh-CN" altLang="en-US" dirty="0">
                <a:latin typeface="+mn-ea"/>
                <a:sym typeface="+mn-ea"/>
              </a:rPr>
              <a:t>开发移动端优缺点</a:t>
            </a:r>
            <a:r>
              <a:rPr lang="en-US" altLang="zh-CN" dirty="0">
                <a:latin typeface="+mn-ea"/>
                <a:sym typeface="+mn-ea"/>
              </a:rPr>
              <a:t>[EB/OL].https://baijiahao.baidu.com/s?id=1663823999479428263&amp;wfr=spider&amp;for=pc</a:t>
            </a:r>
            <a:endParaRPr lang="en-US" altLang="zh-CN" dirty="0">
              <a:latin typeface="+mn-ea"/>
              <a:sym typeface="+mn-ea"/>
            </a:endParaRPr>
          </a:p>
          <a:p>
            <a:pPr>
              <a:lnSpc>
                <a:spcPct val="150000"/>
              </a:lnSpc>
            </a:pPr>
            <a:r>
              <a:rPr lang="en-US" altLang="zh-CN" dirty="0">
                <a:latin typeface="+mn-ea"/>
                <a:sym typeface="+mn-ea"/>
              </a:rPr>
              <a:t>[3]</a:t>
            </a:r>
            <a:r>
              <a:rPr lang="zh-CN" altLang="en-US" dirty="0">
                <a:latin typeface="+mn-ea"/>
                <a:sym typeface="+mn-ea"/>
              </a:rPr>
              <a:t>百度</a:t>
            </a:r>
            <a:r>
              <a:rPr lang="en-US" altLang="zh-CN" dirty="0">
                <a:latin typeface="+mn-ea"/>
                <a:sym typeface="+mn-ea"/>
              </a:rPr>
              <a:t>-APP</a:t>
            </a:r>
            <a:r>
              <a:rPr lang="zh-CN" altLang="en-US" dirty="0">
                <a:latin typeface="+mn-ea"/>
                <a:sym typeface="+mn-ea"/>
              </a:rPr>
              <a:t>优势和劣势</a:t>
            </a:r>
            <a:r>
              <a:rPr lang="en-US" altLang="zh-CN" dirty="0">
                <a:latin typeface="+mn-ea"/>
                <a:sym typeface="+mn-ea"/>
              </a:rPr>
              <a:t>[EB/OL].https://tieba.baidu.com/p/5850645187?red_tag=1078990119</a:t>
            </a:r>
            <a:endParaRPr lang="en-US" altLang="zh-CN" dirty="0">
              <a:latin typeface="+mn-ea"/>
              <a:sym typeface="+mn-ea"/>
            </a:endParaRPr>
          </a:p>
          <a:p>
            <a:pPr>
              <a:lnSpc>
                <a:spcPct val="150000"/>
              </a:lnSpc>
            </a:pPr>
            <a:r>
              <a:rPr lang="en-US" altLang="zh-CN" dirty="0">
                <a:latin typeface="+mn-ea"/>
                <a:sym typeface="+mn-ea"/>
              </a:rPr>
              <a:t>[4]</a:t>
            </a:r>
            <a:r>
              <a:rPr lang="zh-CN" altLang="en-US" dirty="0">
                <a:latin typeface="+mn-ea"/>
                <a:sym typeface="+mn-ea"/>
              </a:rPr>
              <a:t>知乎</a:t>
            </a:r>
            <a:r>
              <a:rPr lang="en-US" altLang="zh-CN" dirty="0">
                <a:latin typeface="+mn-ea"/>
                <a:sym typeface="+mn-ea"/>
              </a:rPr>
              <a:t>-</a:t>
            </a:r>
            <a:r>
              <a:rPr lang="zh-CN" altLang="en-US" dirty="0">
                <a:latin typeface="+mn-ea"/>
                <a:sym typeface="+mn-ea"/>
              </a:rPr>
              <a:t>微信小程序优缺点</a:t>
            </a:r>
            <a:r>
              <a:rPr lang="en-US" altLang="zh-CN" dirty="0">
                <a:latin typeface="+mn-ea"/>
                <a:sym typeface="+mn-ea"/>
              </a:rPr>
              <a:t>[EB/OL].https://www.zhihu.com/question/263816362</a:t>
            </a:r>
            <a:endParaRPr lang="en-US" altLang="zh-CN" dirty="0">
              <a:latin typeface="+mn-ea"/>
              <a:sym typeface="+mn-ea"/>
            </a:endParaRPr>
          </a:p>
          <a:p>
            <a:pPr>
              <a:lnSpc>
                <a:spcPct val="150000"/>
              </a:lnSpc>
            </a:pPr>
            <a:r>
              <a:rPr lang="en-US" altLang="zh-CN" dirty="0">
                <a:latin typeface="+mn-ea"/>
                <a:sym typeface="+mn-ea"/>
              </a:rPr>
              <a:t>[5]CSDN-微信小程序/H5页面/APP三种形式的应用优缺点分析比较[EB/OL].https://blog.csdn.net/one_and_only4711/article/details/106804116</a:t>
            </a:r>
            <a:endParaRPr lang="en-US" altLang="zh-CN" dirty="0">
              <a:latin typeface="+mn-ea"/>
              <a:sym typeface="+mn-ea"/>
            </a:endParaRPr>
          </a:p>
          <a:p>
            <a:pPr>
              <a:lnSpc>
                <a:spcPct val="150000"/>
              </a:lnSpc>
            </a:pPr>
            <a:r>
              <a:rPr lang="en-US" altLang="zh-CN" dirty="0">
                <a:latin typeface="+mn-ea"/>
                <a:sym typeface="+mn-ea"/>
              </a:rPr>
              <a:t>[6]CSDN-</a:t>
            </a:r>
            <a:r>
              <a:rPr lang="zh-CN" altLang="en-US" dirty="0">
                <a:latin typeface="+mn-ea"/>
                <a:sym typeface="+mn-ea"/>
              </a:rPr>
              <a:t>微信小程序常用框架</a:t>
            </a:r>
            <a:r>
              <a:rPr lang="en-US" altLang="zh-CN" dirty="0">
                <a:latin typeface="+mn-ea"/>
                <a:sym typeface="+mn-ea"/>
              </a:rPr>
              <a:t>[EB/OL].https://blog.csdn.net/qq_37643185/article/details/92803733</a:t>
            </a:r>
            <a:endParaRPr lang="en-US" altLang="zh-CN" dirty="0">
              <a:latin typeface="+mn-ea"/>
              <a:sym typeface="+mn-ea"/>
            </a:endParaRPr>
          </a:p>
          <a:p>
            <a:pPr>
              <a:lnSpc>
                <a:spcPct val="150000"/>
              </a:lnSpc>
            </a:pPr>
            <a:r>
              <a:rPr lang="en-US" altLang="zh-CN" dirty="0">
                <a:latin typeface="+mn-ea"/>
              </a:rPr>
              <a:t>[7]</a:t>
            </a:r>
            <a:r>
              <a:rPr lang="zh-CN" altLang="en-US" dirty="0">
                <a:latin typeface="+mn-ea"/>
              </a:rPr>
              <a:t>旧城</a:t>
            </a:r>
            <a:r>
              <a:rPr lang="en-US" altLang="zh-CN" dirty="0">
                <a:latin typeface="+mn-ea"/>
              </a:rPr>
              <a:t>tk.</a:t>
            </a:r>
            <a:r>
              <a:rPr lang="zh-CN" altLang="en-US" dirty="0">
                <a:latin typeface="+mn-ea"/>
              </a:rPr>
              <a:t>微信小程序的云开发以及与传统开发的比较</a:t>
            </a:r>
            <a:r>
              <a:rPr lang="en-US" altLang="zh-CN" dirty="0">
                <a:latin typeface="+mn-ea"/>
              </a:rPr>
              <a:t>[EB/OL].https://blog.csdn.net/weixin_42614080/article/details/105891271,2020-05-02.</a:t>
            </a:r>
            <a:endParaRPr lang="en-US" altLang="zh-CN" dirty="0">
              <a:latin typeface="+mn-ea"/>
            </a:endParaRPr>
          </a:p>
          <a:p>
            <a:pPr>
              <a:lnSpc>
                <a:spcPct val="150000"/>
              </a:lnSpc>
            </a:pPr>
            <a:r>
              <a:rPr lang="en-US" altLang="zh-CN" dirty="0">
                <a:latin typeface="+mn-ea"/>
              </a:rPr>
              <a:t>[8]</a:t>
            </a:r>
            <a:r>
              <a:rPr lang="zh-CN" altLang="en-US" dirty="0">
                <a:latin typeface="+mn-ea"/>
              </a:rPr>
              <a:t>美团</a:t>
            </a:r>
            <a:r>
              <a:rPr lang="en-US" altLang="zh-CN" dirty="0">
                <a:latin typeface="+mn-ea"/>
              </a:rPr>
              <a:t>-</a:t>
            </a:r>
            <a:r>
              <a:rPr lang="zh-CN" altLang="en-US" dirty="0">
                <a:latin typeface="+mn-ea"/>
              </a:rPr>
              <a:t>杭州酒店</a:t>
            </a:r>
            <a:r>
              <a:rPr lang="en-US" altLang="zh-CN" dirty="0">
                <a:latin typeface="+mn-ea"/>
              </a:rPr>
              <a:t>[EB/OL]. https://hotel.meituan.com/hangzhou/</a:t>
            </a:r>
            <a:endParaRPr lang="en-US" altLang="zh-CN" dirty="0">
              <a:latin typeface="+mn-ea"/>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85052" y="380549"/>
            <a:ext cx="4333875" cy="460375"/>
          </a:xfrm>
          <a:prstGeom prst="rect">
            <a:avLst/>
          </a:prstGeom>
          <a:noFill/>
        </p:spPr>
        <p:txBody>
          <a:bodyPr wrap="square" rtlCol="0">
            <a:spAutoFit/>
          </a:bodyPr>
          <a:p>
            <a:r>
              <a:rPr lang="zh-CN" altLang="en-US" sz="2400" b="1" dirty="0"/>
              <a:t>参考资料</a:t>
            </a:r>
            <a:endParaRPr lang="en-US" altLang="zh-CN" sz="24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5618" y="1230357"/>
            <a:ext cx="10592577" cy="5428858"/>
          </a:xfrm>
          <a:prstGeom prst="rect">
            <a:avLst/>
          </a:prstGeom>
          <a:noFill/>
        </p:spPr>
        <p:txBody>
          <a:bodyPr wrap="square">
            <a:spAutoFit/>
          </a:bodyPr>
          <a:lstStyle/>
          <a:p>
            <a:pPr>
              <a:lnSpc>
                <a:spcPct val="150000"/>
              </a:lnSpc>
            </a:pPr>
            <a:r>
              <a:rPr lang="en-US" altLang="zh-CN" dirty="0">
                <a:latin typeface="+mn-ea"/>
              </a:rPr>
              <a:t>[9]</a:t>
            </a:r>
            <a:r>
              <a:rPr lang="zh-CN" altLang="en-US" dirty="0">
                <a:latin typeface="+mn-ea"/>
              </a:rPr>
              <a:t>去哪儿</a:t>
            </a:r>
            <a:r>
              <a:rPr lang="en-US" altLang="zh-CN" dirty="0">
                <a:latin typeface="+mn-ea"/>
              </a:rPr>
              <a:t>-</a:t>
            </a:r>
            <a:r>
              <a:rPr lang="zh-CN" altLang="en-US" dirty="0">
                <a:latin typeface="+mn-ea"/>
              </a:rPr>
              <a:t>杭州酒店</a:t>
            </a:r>
            <a:r>
              <a:rPr lang="en-US" altLang="zh-CN" dirty="0">
                <a:latin typeface="+mn-ea"/>
              </a:rPr>
              <a:t>[EB/OL]. http://hotel.qunar.com/#&amp;QHFP=KZI1_4B36421</a:t>
            </a:r>
            <a:endParaRPr lang="en-US" altLang="zh-CN" dirty="0">
              <a:latin typeface="+mn-ea"/>
            </a:endParaRPr>
          </a:p>
          <a:p>
            <a:pPr>
              <a:lnSpc>
                <a:spcPct val="150000"/>
              </a:lnSpc>
            </a:pPr>
            <a:r>
              <a:rPr lang="en-US" altLang="zh-CN" dirty="0">
                <a:latin typeface="+mn-ea"/>
              </a:rPr>
              <a:t>[10]</a:t>
            </a:r>
            <a:r>
              <a:rPr lang="zh-CN" altLang="en-US" dirty="0">
                <a:latin typeface="+mn-ea"/>
              </a:rPr>
              <a:t>携程旅行</a:t>
            </a:r>
            <a:r>
              <a:rPr lang="en-US" altLang="zh-CN" dirty="0">
                <a:latin typeface="+mn-ea"/>
              </a:rPr>
              <a:t>-</a:t>
            </a:r>
            <a:r>
              <a:rPr lang="zh-CN" altLang="en-US" dirty="0">
                <a:latin typeface="+mn-ea"/>
              </a:rPr>
              <a:t>杭州酒店</a:t>
            </a:r>
            <a:endParaRPr lang="en-US" altLang="zh-CN" dirty="0">
              <a:latin typeface="+mn-ea"/>
            </a:endParaRPr>
          </a:p>
          <a:p>
            <a:pPr>
              <a:lnSpc>
                <a:spcPct val="150000"/>
              </a:lnSpc>
            </a:pPr>
            <a:r>
              <a:rPr lang="en-US" altLang="zh-CN" dirty="0">
                <a:latin typeface="+mn-ea"/>
              </a:rPr>
              <a:t>[EB/OL]. https://hotels.ctrip.com/?allianceid=5376&amp;sid=3125755&amp;keywordid=6651725150</a:t>
            </a:r>
            <a:endParaRPr lang="en-US" altLang="zh-CN" dirty="0">
              <a:latin typeface="+mn-ea"/>
            </a:endParaRPr>
          </a:p>
          <a:p>
            <a:pPr>
              <a:lnSpc>
                <a:spcPct val="150000"/>
              </a:lnSpc>
            </a:pPr>
            <a:r>
              <a:rPr lang="en-US" altLang="zh-CN" dirty="0">
                <a:latin typeface="+mn-ea"/>
              </a:rPr>
              <a:t>[11]</a:t>
            </a:r>
            <a:r>
              <a:rPr lang="zh-CN" altLang="en-US" dirty="0">
                <a:latin typeface="+mn-ea"/>
              </a:rPr>
              <a:t>飞猪</a:t>
            </a:r>
            <a:r>
              <a:rPr lang="en-US" altLang="zh-CN" dirty="0">
                <a:latin typeface="+mn-ea"/>
              </a:rPr>
              <a:t>-</a:t>
            </a:r>
            <a:r>
              <a:rPr lang="zh-CN" altLang="en-US" dirty="0">
                <a:latin typeface="+mn-ea"/>
              </a:rPr>
              <a:t>杭州景点</a:t>
            </a:r>
            <a:endParaRPr lang="en-US" altLang="zh-CN" dirty="0">
              <a:latin typeface="+mn-ea"/>
            </a:endParaRPr>
          </a:p>
          <a:p>
            <a:pPr>
              <a:lnSpc>
                <a:spcPct val="150000"/>
              </a:lnSpc>
            </a:pPr>
            <a:r>
              <a:rPr lang="en-US" altLang="zh-CN" dirty="0">
                <a:latin typeface="+mn-ea"/>
              </a:rPr>
              <a:t>[EB/OL].https://travelsearch.fliggy.com/index.htm?searchType=product&amp;keyword=%E6%9D%AD%E5%B7%9E&amp;category=SCENIC&amp;pagenum=1</a:t>
            </a:r>
            <a:endParaRPr lang="en-US" altLang="zh-CN" dirty="0">
              <a:latin typeface="+mn-ea"/>
            </a:endParaRPr>
          </a:p>
          <a:p>
            <a:pPr>
              <a:lnSpc>
                <a:spcPct val="150000"/>
              </a:lnSpc>
            </a:pPr>
            <a:r>
              <a:rPr lang="en-US" altLang="zh-CN" dirty="0">
                <a:latin typeface="+mn-ea"/>
              </a:rPr>
              <a:t>[12]</a:t>
            </a:r>
            <a:r>
              <a:rPr lang="zh-CN" altLang="en-US" dirty="0">
                <a:latin typeface="+mn-ea"/>
              </a:rPr>
              <a:t>携程旅行</a:t>
            </a:r>
            <a:r>
              <a:rPr lang="en-US" altLang="zh-CN" dirty="0">
                <a:latin typeface="+mn-ea"/>
              </a:rPr>
              <a:t>-</a:t>
            </a:r>
            <a:r>
              <a:rPr lang="zh-CN" altLang="en-US" dirty="0">
                <a:latin typeface="+mn-ea"/>
              </a:rPr>
              <a:t>旅游</a:t>
            </a:r>
            <a:endParaRPr lang="en-US" altLang="zh-CN" dirty="0">
              <a:latin typeface="+mn-ea"/>
            </a:endParaRPr>
          </a:p>
          <a:p>
            <a:pPr>
              <a:lnSpc>
                <a:spcPct val="150000"/>
              </a:lnSpc>
            </a:pPr>
            <a:r>
              <a:rPr lang="en-US" altLang="zh-CN" dirty="0">
                <a:latin typeface="+mn-ea"/>
              </a:rPr>
              <a:t>[EB/OL].https://vacations.ctrip.com/list/whole/sc17.html?st=%E5%91%A8%E8%BE%B9&amp;sv=%E5%91%A8%E8%BE%B9&amp;startcity=17</a:t>
            </a:r>
            <a:endParaRPr lang="en-US" altLang="zh-CN" dirty="0">
              <a:latin typeface="+mn-ea"/>
            </a:endParaRPr>
          </a:p>
          <a:p>
            <a:pPr>
              <a:lnSpc>
                <a:spcPct val="150000"/>
              </a:lnSpc>
            </a:pPr>
            <a:r>
              <a:rPr lang="en-US" altLang="zh-CN" dirty="0">
                <a:latin typeface="+mn-ea"/>
              </a:rPr>
              <a:t>[13]</a:t>
            </a:r>
            <a:r>
              <a:rPr lang="zh-CN" altLang="en-US" dirty="0">
                <a:latin typeface="+mn-ea"/>
              </a:rPr>
              <a:t>去哪儿</a:t>
            </a:r>
            <a:r>
              <a:rPr lang="en-US" altLang="zh-CN" dirty="0">
                <a:latin typeface="+mn-ea"/>
              </a:rPr>
              <a:t>-</a:t>
            </a:r>
            <a:r>
              <a:rPr lang="zh-CN" altLang="en-US" dirty="0">
                <a:latin typeface="+mn-ea"/>
              </a:rPr>
              <a:t>攻略</a:t>
            </a:r>
            <a:r>
              <a:rPr lang="en-US" altLang="zh-CN" dirty="0">
                <a:latin typeface="+mn-ea"/>
              </a:rPr>
              <a:t>-</a:t>
            </a:r>
            <a:r>
              <a:rPr lang="zh-CN" altLang="en-US" dirty="0">
                <a:latin typeface="+mn-ea"/>
              </a:rPr>
              <a:t>杭州景点</a:t>
            </a:r>
            <a:r>
              <a:rPr lang="en-US" altLang="zh-CN" dirty="0">
                <a:latin typeface="+mn-ea"/>
              </a:rPr>
              <a:t>[EB/OL].https://travel.qunar.com/p-cs300195-hangzhou-jingdian</a:t>
            </a:r>
            <a:endParaRPr lang="en-US" altLang="zh-CN" dirty="0">
              <a:latin typeface="+mn-ea"/>
            </a:endParaRPr>
          </a:p>
          <a:p>
            <a:pPr>
              <a:lnSpc>
                <a:spcPct val="150000"/>
              </a:lnSpc>
            </a:pPr>
            <a:r>
              <a:rPr lang="en-US" altLang="zh-CN" dirty="0">
                <a:latin typeface="+mn-ea"/>
              </a:rPr>
              <a:t>[14]</a:t>
            </a:r>
            <a:r>
              <a:rPr lang="zh-CN" altLang="en-US" dirty="0">
                <a:latin typeface="+mn-ea"/>
              </a:rPr>
              <a:t>美团</a:t>
            </a:r>
            <a:r>
              <a:rPr lang="en-US" altLang="zh-CN" dirty="0">
                <a:latin typeface="+mn-ea"/>
              </a:rPr>
              <a:t>-</a:t>
            </a:r>
            <a:r>
              <a:rPr lang="zh-CN" altLang="en-US" dirty="0">
                <a:latin typeface="+mn-ea"/>
              </a:rPr>
              <a:t>杭州美食</a:t>
            </a:r>
            <a:r>
              <a:rPr lang="en-US" altLang="zh-CN" dirty="0">
                <a:latin typeface="+mn-ea"/>
              </a:rPr>
              <a:t>[EB/OL]. https://hz.meituan.com/meishi/</a:t>
            </a:r>
            <a:endParaRPr lang="en-US" altLang="zh-CN" dirty="0">
              <a:latin typeface="+mn-ea"/>
            </a:endParaRPr>
          </a:p>
          <a:p>
            <a:pPr>
              <a:lnSpc>
                <a:spcPct val="150000"/>
              </a:lnSpc>
            </a:pPr>
            <a:r>
              <a:rPr lang="en-US" altLang="zh-CN" dirty="0">
                <a:latin typeface="+mn-ea"/>
              </a:rPr>
              <a:t>[15]</a:t>
            </a:r>
            <a:r>
              <a:rPr lang="zh-CN" altLang="en-US" dirty="0">
                <a:latin typeface="+mn-ea"/>
              </a:rPr>
              <a:t>去哪儿旅行</a:t>
            </a:r>
            <a:r>
              <a:rPr lang="en-US" altLang="zh-CN" dirty="0">
                <a:latin typeface="+mn-ea"/>
              </a:rPr>
              <a:t>-</a:t>
            </a:r>
            <a:r>
              <a:rPr lang="zh-CN" altLang="en-US" dirty="0">
                <a:latin typeface="+mn-ea"/>
              </a:rPr>
              <a:t>杭州美食攻略</a:t>
            </a:r>
            <a:r>
              <a:rPr lang="en-US" altLang="zh-CN" dirty="0">
                <a:latin typeface="+mn-ea"/>
              </a:rPr>
              <a:t>[EB/OL]. https://travel.qunar.com/p-cs300195-hangzhou-meishi</a:t>
            </a:r>
            <a:endParaRPr lang="en-US" altLang="zh-CN" dirty="0">
              <a:latin typeface="+mn-ea"/>
            </a:endParaRPr>
          </a:p>
          <a:p>
            <a:pPr>
              <a:lnSpc>
                <a:spcPct val="150000"/>
              </a:lnSpc>
            </a:pPr>
            <a:r>
              <a:rPr lang="en-US" altLang="zh-CN" dirty="0">
                <a:latin typeface="+mn-ea"/>
              </a:rPr>
              <a:t>[16]2020</a:t>
            </a:r>
            <a:r>
              <a:rPr lang="zh-CN" altLang="en-US" dirty="0">
                <a:latin typeface="+mn-ea"/>
              </a:rPr>
              <a:t>年</a:t>
            </a:r>
            <a:r>
              <a:rPr lang="en-US" altLang="zh-CN" dirty="0">
                <a:latin typeface="+mn-ea"/>
              </a:rPr>
              <a:t>IT</a:t>
            </a:r>
            <a:r>
              <a:rPr lang="zh-CN" altLang="en-US" dirty="0">
                <a:latin typeface="+mn-ea"/>
              </a:rPr>
              <a:t>行业年薪报告（数据来源于张鑫助教）</a:t>
            </a:r>
            <a:endParaRPr lang="en-US" altLang="zh-CN" dirty="0">
              <a:latin typeface="+mn-ea"/>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85052" y="380549"/>
            <a:ext cx="4333875" cy="460375"/>
          </a:xfrm>
          <a:prstGeom prst="rect">
            <a:avLst/>
          </a:prstGeom>
          <a:noFill/>
        </p:spPr>
        <p:txBody>
          <a:bodyPr wrap="square" rtlCol="0">
            <a:spAutoFit/>
          </a:bodyPr>
          <a:p>
            <a:r>
              <a:rPr lang="zh-CN" altLang="en-US" sz="2400" b="1" dirty="0"/>
              <a:t>参考资料</a:t>
            </a:r>
            <a:endParaRPr lang="en-US" altLang="zh-CN" sz="24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42369"/>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sp>
        <p:nvSpPr>
          <p:cNvPr id="3" name="文本框 2"/>
          <p:cNvSpPr txBox="1"/>
          <p:nvPr/>
        </p:nvSpPr>
        <p:spPr>
          <a:xfrm>
            <a:off x="1836575" y="3258091"/>
            <a:ext cx="8518849" cy="584775"/>
          </a:xfrm>
          <a:prstGeom prst="rect">
            <a:avLst/>
          </a:prstGeom>
          <a:noFill/>
        </p:spPr>
        <p:txBody>
          <a:bodyPr wrap="square" rtlCol="0">
            <a:spAutoFit/>
          </a:bodyPr>
          <a:lstStyle/>
          <a:p>
            <a:pPr algn="ctr"/>
            <a:r>
              <a:rPr lang="zh-CN" altLang="en-US" sz="3200" b="1" dirty="0"/>
              <a:t>谢 谢 观 看 ！</a:t>
            </a:r>
            <a:endParaRPr lang="zh-CN" altLang="en-US" sz="32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1827871"/>
            <a:chOff x="5042080" y="1834768"/>
            <a:chExt cx="4981571" cy="1827871"/>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01</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项目概要</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rPr>
                <a:t>Project Overview</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
          <p:cNvGrpSpPr/>
          <p:nvPr/>
        </p:nvGrpSpPr>
        <p:grpSpPr>
          <a:xfrm>
            <a:off x="3721100" y="2180590"/>
            <a:ext cx="6939280" cy="3356610"/>
            <a:chOff x="4829199" y="0"/>
            <a:chExt cx="5166096" cy="6858000"/>
          </a:xfrm>
          <a:solidFill>
            <a:schemeClr val="accent1">
              <a:lumMod val="40000"/>
              <a:lumOff val="60000"/>
            </a:schemeClr>
          </a:solidFill>
          <a:effectLst>
            <a:outerShdw blurRad="88900" dist="38100" dir="10800000" algn="r" rotWithShape="0">
              <a:prstClr val="black">
                <a:alpha val="79000"/>
              </a:prstClr>
            </a:outerShdw>
          </a:effectLst>
        </p:grpSpPr>
        <p:sp>
          <p:nvSpPr>
            <p:cNvPr id="12" name="矩形 11"/>
            <p:cNvSpPr/>
            <p:nvPr/>
          </p:nvSpPr>
          <p:spPr>
            <a:xfrm flipH="1">
              <a:off x="4997167" y="0"/>
              <a:ext cx="4998128" cy="6858000"/>
            </a:xfrm>
            <a:prstGeom prst="rect">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直角三角形 12"/>
            <p:cNvSpPr/>
            <p:nvPr/>
          </p:nvSpPr>
          <p:spPr>
            <a:xfrm rot="2873549">
              <a:off x="4718361" y="3138347"/>
              <a:ext cx="942425" cy="720749"/>
            </a:xfrm>
            <a:prstGeom prst="rtTriangl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文本框 10"/>
          <p:cNvSpPr txBox="1"/>
          <p:nvPr/>
        </p:nvSpPr>
        <p:spPr>
          <a:xfrm>
            <a:off x="4205167" y="2575161"/>
            <a:ext cx="5731510"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solidFill>
                  <a:schemeClr val="tx1"/>
                </a:solidFill>
                <a:latin typeface="+mn-ea"/>
                <a:sym typeface="Arial" panose="020B0604020202020204" pitchFamily="34" charset="0"/>
              </a:rPr>
              <a:t>    </a:t>
            </a:r>
            <a:r>
              <a:rPr lang="zh-CN" altLang="en-US" dirty="0">
                <a:solidFill>
                  <a:schemeClr val="tx1"/>
                </a:solidFill>
                <a:latin typeface="+mn-ea"/>
                <a:sym typeface="Arial" panose="020B0604020202020204" pitchFamily="34" charset="0"/>
              </a:rPr>
              <a:t>用户可以使用足迹对景点、住宿和餐饮等进行打卡、记录和分享。</a:t>
            </a:r>
            <a:endParaRPr lang="zh-CN" altLang="en-US" dirty="0">
              <a:solidFill>
                <a:schemeClr val="tx1"/>
              </a:solidFill>
              <a:latin typeface="+mn-ea"/>
              <a:sym typeface="Arial" panose="020B0604020202020204" pitchFamily="34" charset="0"/>
            </a:endParaRPr>
          </a:p>
          <a:p>
            <a:pPr fontAlgn="auto">
              <a:lnSpc>
                <a:spcPct val="150000"/>
              </a:lnSpc>
            </a:pPr>
            <a:r>
              <a:rPr lang="zh-CN" altLang="en-US" kern="0" dirty="0">
                <a:solidFill>
                  <a:schemeClr val="tx1"/>
                </a:solidFill>
                <a:latin typeface="+mn-ea"/>
                <a:sym typeface="Arial" panose="020B0604020202020204" pitchFamily="34" charset="0"/>
              </a:rPr>
              <a:t>    用户可以在足迹上通过</a:t>
            </a:r>
            <a:r>
              <a:rPr lang="en-US" altLang="zh-CN" kern="0" dirty="0">
                <a:solidFill>
                  <a:schemeClr val="tx1"/>
                </a:solidFill>
                <a:latin typeface="+mn-ea"/>
                <a:sym typeface="Arial" panose="020B0604020202020204" pitchFamily="34" charset="0"/>
              </a:rPr>
              <a:t>GPS</a:t>
            </a:r>
            <a:r>
              <a:rPr lang="zh-CN" altLang="en-US" kern="0" dirty="0">
                <a:solidFill>
                  <a:schemeClr val="tx1"/>
                </a:solidFill>
                <a:latin typeface="+mn-ea"/>
                <a:sym typeface="Arial" panose="020B0604020202020204" pitchFamily="34" charset="0"/>
              </a:rPr>
              <a:t>定位自己的位置，上传所在地点的照片并配有文字；同时可以浏览各种打卡地点信息。</a:t>
            </a:r>
            <a:endParaRPr lang="zh-CN" altLang="en-US" kern="0" dirty="0">
              <a:solidFill>
                <a:schemeClr val="tx1"/>
              </a:solidFill>
              <a:latin typeface="+mn-ea"/>
              <a:sym typeface="Arial" panose="020B0604020202020204" pitchFamily="34" charset="0"/>
            </a:endParaRPr>
          </a:p>
        </p:txBody>
      </p:sp>
      <p:pic>
        <p:nvPicPr>
          <p:cNvPr id="9" name="Picture 2"/>
          <p:cNvPicPr>
            <a:picLocks noChangeAspect="1" noChangeArrowheads="1"/>
          </p:cNvPicPr>
          <p:nvPr/>
        </p:nvPicPr>
        <p:blipFill>
          <a:blip r:embed="rId1" cstate="print"/>
          <a:srcRect l="25769" t="29514" r="28431" b="10601"/>
          <a:stretch>
            <a:fillRect/>
          </a:stretch>
        </p:blipFill>
        <p:spPr bwMode="auto">
          <a:xfrm>
            <a:off x="1350895" y="2575161"/>
            <a:ext cx="1556078" cy="1681400"/>
          </a:xfrm>
          <a:prstGeom prst="rect">
            <a:avLst/>
          </a:prstGeom>
          <a:noFill/>
          <a:ln w="9525">
            <a:noFill/>
            <a:miter lim="800000"/>
            <a:headEnd/>
            <a:tailEnd/>
          </a:ln>
        </p:spPr>
      </p:pic>
      <p:sp>
        <p:nvSpPr>
          <p:cNvPr id="10" name="文本框 3"/>
          <p:cNvSpPr txBox="1"/>
          <p:nvPr/>
        </p:nvSpPr>
        <p:spPr>
          <a:xfrm>
            <a:off x="954745" y="779245"/>
            <a:ext cx="7915950" cy="892552"/>
          </a:xfrm>
          <a:prstGeom prst="rect">
            <a:avLst/>
          </a:prstGeom>
          <a:noFill/>
        </p:spPr>
        <p:txBody>
          <a:bodyPr wrap="none" rtlCol="0">
            <a:spAutoFit/>
          </a:bodyPr>
          <a:lstStyle/>
          <a:p>
            <a:pPr marL="0" marR="0" lvl="0" indent="0" algn="l" defTabSz="914400" rtl="0" eaLnBrk="1" fontAlgn="t" latinLnBrk="0" hangingPunct="1">
              <a:spcBef>
                <a:spcPts val="0"/>
              </a:spcBef>
              <a:spcAft>
                <a:spcPts val="0"/>
              </a:spcAft>
              <a:buClrTx/>
              <a:buSzTx/>
              <a:buFontTx/>
              <a:buNone/>
              <a:defRPr/>
            </a:pPr>
            <a:r>
              <a:rPr lang="zh-CN" altLang="en-US" sz="2800" b="1" kern="0" noProof="0" dirty="0">
                <a:ln>
                  <a:noFill/>
                </a:ln>
                <a:solidFill>
                  <a:schemeClr val="tx1">
                    <a:lumMod val="75000"/>
                    <a:lumOff val="25000"/>
                  </a:schemeClr>
                </a:solidFill>
                <a:uLnTx/>
                <a:uFillTx/>
                <a:latin typeface="+mn-ea"/>
                <a:sym typeface="+mn-ea"/>
              </a:rPr>
              <a:t>足迹</a:t>
            </a:r>
            <a:endParaRPr lang="zh-CN" altLang="en-US" sz="2800" b="1" kern="0" noProof="0" dirty="0">
              <a:ln>
                <a:noFill/>
              </a:ln>
              <a:solidFill>
                <a:schemeClr val="tx1">
                  <a:lumMod val="75000"/>
                  <a:lumOff val="25000"/>
                </a:schemeClr>
              </a:solidFill>
              <a:uLnTx/>
              <a:uFillTx/>
              <a:latin typeface="+mn-ea"/>
              <a:sym typeface="+mn-ea"/>
            </a:endParaRPr>
          </a:p>
          <a:p>
            <a:pPr marL="0" marR="0" lvl="0" indent="0" algn="l" defTabSz="914400" rtl="0" eaLnBrk="1" fontAlgn="t" latinLnBrk="0" hangingPunct="1">
              <a:spcBef>
                <a:spcPts val="0"/>
              </a:spcBef>
              <a:spcAft>
                <a:spcPts val="0"/>
              </a:spcAft>
              <a:buClrTx/>
              <a:buSzTx/>
              <a:buFontTx/>
              <a:buNone/>
              <a:defRPr/>
            </a:pPr>
            <a:r>
              <a:rPr lang="en-US" altLang="zh-CN" sz="2400" b="1" kern="0" dirty="0">
                <a:solidFill>
                  <a:schemeClr val="tx1">
                    <a:lumMod val="75000"/>
                    <a:lumOff val="25000"/>
                  </a:schemeClr>
                </a:solidFill>
                <a:latin typeface="+mn-ea"/>
                <a:sym typeface="+mn-ea"/>
              </a:rPr>
              <a:t>	</a:t>
            </a:r>
            <a:r>
              <a:rPr lang="en-US" altLang="zh-CN" sz="2400" b="1" kern="0" noProof="0" dirty="0">
                <a:ln>
                  <a:noFill/>
                </a:ln>
                <a:solidFill>
                  <a:schemeClr val="tx1">
                    <a:lumMod val="75000"/>
                    <a:lumOff val="25000"/>
                  </a:schemeClr>
                </a:solidFill>
                <a:uLnTx/>
                <a:uFillTx/>
                <a:latin typeface="+mn-ea"/>
                <a:sym typeface="+mn-ea"/>
              </a:rPr>
              <a:t> —— </a:t>
            </a:r>
            <a:r>
              <a:rPr lang="zh-CN" altLang="en-US" sz="2400" b="1" kern="0" noProof="0" dirty="0">
                <a:ln>
                  <a:noFill/>
                </a:ln>
                <a:solidFill>
                  <a:schemeClr val="tx1">
                    <a:lumMod val="75000"/>
                    <a:lumOff val="25000"/>
                  </a:schemeClr>
                </a:solidFill>
                <a:uLnTx/>
                <a:uFillTx/>
                <a:latin typeface="+mn-ea"/>
                <a:sym typeface="+mn-ea"/>
              </a:rPr>
              <a:t>一款有关个人旅行记录及分享的微信小程序</a:t>
            </a:r>
            <a:endParaRPr lang="zh-CN" altLang="en-US" sz="2400" b="1" kern="0" noProof="0" dirty="0">
              <a:ln>
                <a:noFill/>
              </a:ln>
              <a:solidFill>
                <a:schemeClr val="tx1">
                  <a:lumMod val="75000"/>
                  <a:lumOff val="25000"/>
                </a:schemeClr>
              </a:solidFill>
              <a:uLnTx/>
              <a:uFillTx/>
              <a:latin typeface="+mn-ea"/>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4"/>
          <p:cNvGrpSpPr/>
          <p:nvPr/>
        </p:nvGrpSpPr>
        <p:grpSpPr>
          <a:xfrm>
            <a:off x="713540" y="1429295"/>
            <a:ext cx="7789016" cy="1643342"/>
            <a:chOff x="88149" y="3873397"/>
            <a:chExt cx="8277316" cy="1182563"/>
          </a:xfrm>
        </p:grpSpPr>
        <p:sp>
          <p:nvSpPr>
            <p:cNvPr id="26" name="TextBox 13"/>
            <p:cNvSpPr txBox="1"/>
            <p:nvPr/>
          </p:nvSpPr>
          <p:spPr>
            <a:xfrm>
              <a:off x="88149" y="4139269"/>
              <a:ext cx="8277316" cy="9166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用户在默认页面点击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开始</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打卡</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，选中想要上传的照片并配文字，选择地址（用户自己选择</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系统定位用户当前位置）、日期（用户自己选择</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系统定位到当前日期）、标签（景点</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风格等），点击上传，即可完成打卡。</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27" name="矩形 26"/>
            <p:cNvSpPr/>
            <p:nvPr/>
          </p:nvSpPr>
          <p:spPr>
            <a:xfrm>
              <a:off x="393656" y="3873397"/>
              <a:ext cx="1407160" cy="26577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fontAlgn="auto">
                <a:lnSpc>
                  <a:spcPct val="100000"/>
                </a:lnSpc>
              </a:pPr>
              <a:r>
                <a:rPr lang="zh-CN" altLang="en-US" b="1" dirty="0">
                  <a:latin typeface="宋体" panose="02010600030101010101" pitchFamily="2" charset="-122"/>
                  <a:ea typeface="宋体" panose="02010600030101010101" pitchFamily="2" charset="-122"/>
                  <a:sym typeface="+mn-ea"/>
                </a:rPr>
                <a:t>定位打卡</a:t>
              </a:r>
              <a:endParaRPr lang="en-US" altLang="zh-CN" b="1" dirty="0">
                <a:latin typeface="宋体" panose="02010600030101010101" pitchFamily="2" charset="-122"/>
                <a:ea typeface="宋体" panose="02010600030101010101" pitchFamily="2" charset="-122"/>
                <a:cs typeface="+mn-ea"/>
                <a:sym typeface="+mn-lt"/>
              </a:endParaRPr>
            </a:p>
          </p:txBody>
        </p:sp>
      </p:grpSp>
      <p:grpSp>
        <p:nvGrpSpPr>
          <p:cNvPr id="3" name="组合 27"/>
          <p:cNvGrpSpPr/>
          <p:nvPr/>
        </p:nvGrpSpPr>
        <p:grpSpPr>
          <a:xfrm>
            <a:off x="706716" y="3690176"/>
            <a:ext cx="7898198" cy="2157926"/>
            <a:chOff x="-285686" y="3694380"/>
            <a:chExt cx="9780844" cy="2157926"/>
          </a:xfrm>
        </p:grpSpPr>
        <p:sp>
          <p:nvSpPr>
            <p:cNvPr id="29" name="TextBox 13"/>
            <p:cNvSpPr txBox="1"/>
            <p:nvPr/>
          </p:nvSpPr>
          <p:spPr>
            <a:xfrm>
              <a:off x="-285686" y="4162933"/>
              <a:ext cx="9780844" cy="16893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用户在推荐页面，可以看到系统推荐的地点，并对自己感兴趣的地点点击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，而且点击具体地点后可看到最新最多</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6</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条其他用户在该地点的打卡记录。推荐内容是根据用户上传记录的标签和用户点击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的地点的标签来进行推荐。</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30" name="矩形 29"/>
            <p:cNvSpPr/>
            <p:nvPr/>
          </p:nvSpPr>
          <p:spPr>
            <a:xfrm>
              <a:off x="83353" y="3694380"/>
              <a:ext cx="1407160" cy="36830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fontAlgn="auto">
                <a:lnSpc>
                  <a:spcPct val="100000"/>
                </a:lnSpc>
              </a:pPr>
              <a:r>
                <a:rPr lang="zh-CN" altLang="en-US" b="1" dirty="0">
                  <a:latin typeface="宋体" panose="02010600030101010101" pitchFamily="2" charset="-122"/>
                  <a:ea typeface="宋体" panose="02010600030101010101" pitchFamily="2" charset="-122"/>
                  <a:cs typeface="+mn-ea"/>
                  <a:sym typeface="+mn-lt"/>
                </a:rPr>
                <a:t>地点推荐</a:t>
              </a:r>
              <a:endParaRPr lang="zh-CN" altLang="en-US" b="1" dirty="0">
                <a:latin typeface="宋体" panose="02010600030101010101" pitchFamily="2" charset="-122"/>
                <a:ea typeface="宋体" panose="02010600030101010101" pitchFamily="2" charset="-122"/>
                <a:cs typeface="+mn-ea"/>
                <a:sym typeface="+mn-lt"/>
              </a:endParaRPr>
            </a:p>
          </p:txBody>
        </p:sp>
      </p:grpSp>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功能模块</a:t>
            </a:r>
            <a:endParaRPr lang="zh-CN" altLang="en-US" sz="2400" b="1"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632" y="1273256"/>
            <a:ext cx="772435" cy="772435"/>
          </a:xfrm>
          <a:prstGeom prst="rect">
            <a:avLst/>
          </a:prstGeom>
        </p:spPr>
      </p:pic>
      <p:sp>
        <p:nvSpPr>
          <p:cNvPr id="8" name="TextBox 11"/>
          <p:cNvSpPr txBox="1"/>
          <p:nvPr/>
        </p:nvSpPr>
        <p:spPr>
          <a:xfrm>
            <a:off x="412824" y="1474807"/>
            <a:ext cx="519545" cy="369332"/>
          </a:xfrm>
          <a:prstGeom prst="rect">
            <a:avLst/>
          </a:prstGeom>
          <a:noFill/>
        </p:spPr>
        <p:txBody>
          <a:bodyPr wrap="square" rtlCol="0">
            <a:spAutoFit/>
          </a:bodyPr>
          <a:lstStyle/>
          <a:p>
            <a:pPr algn="ctr"/>
            <a:r>
              <a:rPr lang="en-US" altLang="zh-CN" dirty="0"/>
              <a:t>01</a:t>
            </a:r>
            <a:endParaRPr lang="zh-CN" altLang="en-US"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457" y="3507070"/>
            <a:ext cx="772435" cy="772435"/>
          </a:xfrm>
          <a:prstGeom prst="rect">
            <a:avLst/>
          </a:prstGeom>
        </p:spPr>
      </p:pic>
      <p:sp>
        <p:nvSpPr>
          <p:cNvPr id="12" name="TextBox 11"/>
          <p:cNvSpPr txBox="1"/>
          <p:nvPr/>
        </p:nvSpPr>
        <p:spPr>
          <a:xfrm>
            <a:off x="419649" y="3708621"/>
            <a:ext cx="519545" cy="369332"/>
          </a:xfrm>
          <a:prstGeom prst="rect">
            <a:avLst/>
          </a:prstGeom>
          <a:noFill/>
        </p:spPr>
        <p:txBody>
          <a:bodyPr wrap="square" rtlCol="0">
            <a:spAutoFit/>
          </a:bodyPr>
          <a:lstStyle/>
          <a:p>
            <a:pPr algn="ctr"/>
            <a:r>
              <a:rPr lang="en-US" altLang="zh-CN" dirty="0"/>
              <a:t>02</a:t>
            </a:r>
            <a:endParaRPr lang="zh-CN" altLang="en-US" dirty="0"/>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7710" y="438869"/>
            <a:ext cx="2306241" cy="55796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4"/>
          <p:cNvGrpSpPr/>
          <p:nvPr/>
        </p:nvGrpSpPr>
        <p:grpSpPr>
          <a:xfrm>
            <a:off x="656790" y="3215112"/>
            <a:ext cx="7518219" cy="1227845"/>
            <a:chOff x="88149" y="3873397"/>
            <a:chExt cx="8277316" cy="883568"/>
          </a:xfrm>
        </p:grpSpPr>
        <p:sp>
          <p:nvSpPr>
            <p:cNvPr id="26" name="TextBox 13"/>
            <p:cNvSpPr txBox="1"/>
            <p:nvPr/>
          </p:nvSpPr>
          <p:spPr>
            <a:xfrm>
              <a:off x="88149" y="4139269"/>
              <a:ext cx="8277316" cy="6176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我的</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页面点击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我的打卡</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可以按时间看到以前的出游打卡记录。</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27" name="矩形 26"/>
            <p:cNvSpPr/>
            <p:nvPr/>
          </p:nvSpPr>
          <p:spPr>
            <a:xfrm>
              <a:off x="393656" y="3873397"/>
              <a:ext cx="1407160" cy="2650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fontAlgn="auto">
                <a:lnSpc>
                  <a:spcPct val="100000"/>
                </a:lnSpc>
              </a:pPr>
              <a:r>
                <a:rPr lang="zh-CN" altLang="en-US" b="1" dirty="0">
                  <a:latin typeface="宋体" panose="02010600030101010101" pitchFamily="2" charset="-122"/>
                  <a:ea typeface="宋体" panose="02010600030101010101" pitchFamily="2" charset="-122"/>
                  <a:sym typeface="+mn-ea"/>
                </a:rPr>
                <a:t>打卡回顾</a:t>
              </a:r>
              <a:endParaRPr lang="en-US" altLang="zh-CN" b="1" dirty="0">
                <a:latin typeface="宋体" panose="02010600030101010101" pitchFamily="2" charset="-122"/>
                <a:ea typeface="宋体" panose="02010600030101010101" pitchFamily="2" charset="-122"/>
                <a:cs typeface="+mn-ea"/>
                <a:sym typeface="+mn-lt"/>
              </a:endParaRPr>
            </a:p>
          </p:txBody>
        </p:sp>
      </p:grpSp>
      <p:grpSp>
        <p:nvGrpSpPr>
          <p:cNvPr id="4" name="组合 30"/>
          <p:cNvGrpSpPr/>
          <p:nvPr/>
        </p:nvGrpSpPr>
        <p:grpSpPr>
          <a:xfrm>
            <a:off x="535106" y="4894167"/>
            <a:ext cx="8950088" cy="836344"/>
            <a:chOff x="801187" y="4071077"/>
            <a:chExt cx="2677174" cy="982914"/>
          </a:xfrm>
        </p:grpSpPr>
        <p:sp>
          <p:nvSpPr>
            <p:cNvPr id="32" name="TextBox 13"/>
            <p:cNvSpPr txBox="1"/>
            <p:nvPr/>
          </p:nvSpPr>
          <p:spPr>
            <a:xfrm>
              <a:off x="801187" y="4533498"/>
              <a:ext cx="2677174" cy="5204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我的</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页面点击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可以看到点击过</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的地点。</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33" name="矩形 32"/>
            <p:cNvSpPr/>
            <p:nvPr/>
          </p:nvSpPr>
          <p:spPr>
            <a:xfrm>
              <a:off x="888659" y="4071077"/>
              <a:ext cx="484971" cy="4328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4690" fontAlgn="auto">
                <a:lnSpc>
                  <a:spcPct val="100000"/>
                </a:lnSpc>
              </a:pPr>
              <a:r>
                <a:rPr lang="en-US" altLang="zh-CN" b="1" dirty="0">
                  <a:latin typeface="宋体" panose="02010600030101010101" pitchFamily="2" charset="-122"/>
                  <a:ea typeface="宋体" panose="02010600030101010101" pitchFamily="2" charset="-122"/>
                  <a:sym typeface="+mn-ea"/>
                </a:rPr>
                <a:t>“</a:t>
              </a:r>
              <a:r>
                <a:rPr lang="zh-CN" altLang="en-US" b="1">
                  <a:latin typeface="宋体" panose="02010600030101010101" pitchFamily="2" charset="-122"/>
                  <a:ea typeface="宋体" panose="02010600030101010101" pitchFamily="2" charset="-122"/>
                  <a:sym typeface="+mn-ea"/>
                </a:rPr>
                <a:t>想去</a:t>
              </a:r>
              <a:r>
                <a:rPr lang="en-US" altLang="zh-CN" b="1">
                  <a:latin typeface="宋体" panose="02010600030101010101" pitchFamily="2" charset="-122"/>
                  <a:ea typeface="宋体" panose="02010600030101010101" pitchFamily="2" charset="-122"/>
                  <a:sym typeface="+mn-ea"/>
                </a:rPr>
                <a:t>”</a:t>
              </a:r>
              <a:r>
                <a:rPr lang="zh-CN" altLang="en-US" b="1" dirty="0">
                  <a:latin typeface="宋体" panose="02010600030101010101" pitchFamily="2" charset="-122"/>
                  <a:ea typeface="宋体" panose="02010600030101010101" pitchFamily="2" charset="-122"/>
                  <a:sym typeface="+mn-ea"/>
                </a:rPr>
                <a:t>列表</a:t>
              </a:r>
              <a:endParaRPr lang="zh-CN" altLang="en-US" b="1" dirty="0">
                <a:latin typeface="宋体" panose="02010600030101010101" pitchFamily="2" charset="-122"/>
                <a:ea typeface="宋体" panose="02010600030101010101" pitchFamily="2" charset="-122"/>
                <a:cs typeface="+mn-ea"/>
                <a:sym typeface="+mn-ea"/>
              </a:endParaRPr>
            </a:p>
          </p:txBody>
        </p:sp>
      </p:grpSp>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2" name="TextBox 24"/>
          <p:cNvSpPr txBox="1"/>
          <p:nvPr/>
        </p:nvSpPr>
        <p:spPr>
          <a:xfrm>
            <a:off x="1419225" y="288290"/>
            <a:ext cx="4840605" cy="461665"/>
          </a:xfrm>
          <a:prstGeom prst="rect">
            <a:avLst/>
          </a:prstGeom>
          <a:noFill/>
        </p:spPr>
        <p:txBody>
          <a:bodyPr wrap="square" rtlCol="0">
            <a:spAutoFit/>
          </a:bodyPr>
          <a:lstStyle/>
          <a:p>
            <a:r>
              <a:rPr lang="zh-CN" altLang="en-US" sz="2400" b="1" dirty="0"/>
              <a:t>功能模块</a:t>
            </a:r>
            <a:endParaRPr lang="zh-CN" altLang="en-US" sz="2400" b="1" dirty="0"/>
          </a:p>
        </p:txBody>
      </p:sp>
      <p:grpSp>
        <p:nvGrpSpPr>
          <p:cNvPr id="14" name="组合 30"/>
          <p:cNvGrpSpPr/>
          <p:nvPr/>
        </p:nvGrpSpPr>
        <p:grpSpPr>
          <a:xfrm>
            <a:off x="717078" y="1305246"/>
            <a:ext cx="8133496" cy="1667341"/>
            <a:chOff x="801187" y="4071077"/>
            <a:chExt cx="2677174" cy="1959544"/>
          </a:xfrm>
        </p:grpSpPr>
        <p:sp>
          <p:nvSpPr>
            <p:cNvPr id="15" name="TextBox 13"/>
            <p:cNvSpPr txBox="1"/>
            <p:nvPr/>
          </p:nvSpPr>
          <p:spPr>
            <a:xfrm>
              <a:off x="801187" y="4533498"/>
              <a:ext cx="2677174" cy="14971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附近热门</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，选择距离当前地点的距离（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1</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公里</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/3</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公里</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/5</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公里），地图上会显示附近最多</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10</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个热门地点（按打卡数量显示最高），再点击一下可以取消显示。</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6" name="矩形 15"/>
            <p:cNvSpPr/>
            <p:nvPr/>
          </p:nvSpPr>
          <p:spPr>
            <a:xfrm>
              <a:off x="888659" y="4071077"/>
              <a:ext cx="484971" cy="4328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4690" fontAlgn="auto">
                <a:lnSpc>
                  <a:spcPct val="100000"/>
                </a:lnSpc>
              </a:pPr>
              <a:r>
                <a:rPr lang="zh-CN" altLang="en-US" b="1" dirty="0">
                  <a:latin typeface="宋体" panose="02010600030101010101" pitchFamily="2" charset="-122"/>
                  <a:ea typeface="宋体" panose="02010600030101010101" pitchFamily="2" charset="-122"/>
                  <a:cs typeface="+mn-ea"/>
                  <a:sym typeface="+mn-lt"/>
                </a:rPr>
                <a:t>附近热门</a:t>
              </a:r>
              <a:endParaRPr lang="zh-CN" altLang="en-US" b="1" dirty="0">
                <a:latin typeface="宋体" panose="02010600030101010101" pitchFamily="2" charset="-122"/>
                <a:ea typeface="宋体" panose="02010600030101010101" pitchFamily="2" charset="-122"/>
                <a:cs typeface="+mn-ea"/>
                <a:sym typeface="+mn-lt"/>
              </a:endParaRPr>
            </a:p>
          </p:txBody>
        </p:sp>
      </p:gr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7710" y="438869"/>
            <a:ext cx="2306241" cy="5579615"/>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 y="1123131"/>
            <a:ext cx="772435" cy="772435"/>
          </a:xfrm>
          <a:prstGeom prst="rect">
            <a:avLst/>
          </a:prstGeom>
        </p:spPr>
      </p:pic>
      <p:sp>
        <p:nvSpPr>
          <p:cNvPr id="19" name="TextBox 11"/>
          <p:cNvSpPr txBox="1"/>
          <p:nvPr/>
        </p:nvSpPr>
        <p:spPr>
          <a:xfrm>
            <a:off x="426472" y="1324682"/>
            <a:ext cx="519545" cy="369332"/>
          </a:xfrm>
          <a:prstGeom prst="rect">
            <a:avLst/>
          </a:prstGeom>
          <a:noFill/>
        </p:spPr>
        <p:txBody>
          <a:bodyPr wrap="square" rtlCol="0">
            <a:spAutoFit/>
          </a:bodyPr>
          <a:lstStyle/>
          <a:p>
            <a:pPr algn="ctr"/>
            <a:r>
              <a:rPr lang="en-US" altLang="zh-CN" dirty="0"/>
              <a:t>03</a:t>
            </a:r>
            <a:endParaRPr lang="zh-CN" altLang="en-US" dirty="0"/>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809" y="3063517"/>
            <a:ext cx="772435" cy="772435"/>
          </a:xfrm>
          <a:prstGeom prst="rect">
            <a:avLst/>
          </a:prstGeom>
        </p:spPr>
      </p:pic>
      <p:sp>
        <p:nvSpPr>
          <p:cNvPr id="21" name="TextBox 20"/>
          <p:cNvSpPr txBox="1"/>
          <p:nvPr/>
        </p:nvSpPr>
        <p:spPr>
          <a:xfrm>
            <a:off x="406001" y="3265068"/>
            <a:ext cx="519545" cy="369332"/>
          </a:xfrm>
          <a:prstGeom prst="rect">
            <a:avLst/>
          </a:prstGeom>
          <a:noFill/>
        </p:spPr>
        <p:txBody>
          <a:bodyPr wrap="square" rtlCol="0">
            <a:spAutoFit/>
          </a:bodyPr>
          <a:lstStyle/>
          <a:p>
            <a:pPr algn="ctr"/>
            <a:r>
              <a:rPr lang="en-US" altLang="zh-CN" dirty="0"/>
              <a:t>04</a:t>
            </a:r>
            <a:endParaRPr lang="zh-CN" altLang="en-US" dirty="0"/>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33" y="4701247"/>
            <a:ext cx="772435" cy="772435"/>
          </a:xfrm>
          <a:prstGeom prst="rect">
            <a:avLst/>
          </a:prstGeom>
        </p:spPr>
      </p:pic>
      <p:sp>
        <p:nvSpPr>
          <p:cNvPr id="23" name="TextBox 22"/>
          <p:cNvSpPr txBox="1"/>
          <p:nvPr/>
        </p:nvSpPr>
        <p:spPr>
          <a:xfrm>
            <a:off x="412825" y="4902798"/>
            <a:ext cx="519545" cy="369332"/>
          </a:xfrm>
          <a:prstGeom prst="rect">
            <a:avLst/>
          </a:prstGeom>
          <a:noFill/>
        </p:spPr>
        <p:txBody>
          <a:bodyPr wrap="square" rtlCol="0">
            <a:spAutoFit/>
          </a:bodyPr>
          <a:lstStyle/>
          <a:p>
            <a:pPr algn="ctr"/>
            <a:r>
              <a:rPr lang="en-US" altLang="zh-CN" dirty="0"/>
              <a:t>05</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0560"/>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2043136"/>
            <a:chOff x="5042080" y="1834768"/>
            <a:chExt cx="4981571" cy="204313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02</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291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rPr>
                <a:t>可行性分析报告</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sym typeface="+mn-ea"/>
                </a:rPr>
                <a:t>Feasibility Analysis Report</a:t>
              </a:r>
              <a:endParaRPr lang="en-US" altLang="zh-CN" sz="1400" dirty="0">
                <a:solidFill>
                  <a:schemeClr val="tx1">
                    <a:lumMod val="75000"/>
                    <a:lumOff val="25000"/>
                  </a:schemeClr>
                </a:solidFill>
                <a:cs typeface="+mn-lt"/>
              </a:endParaRPr>
            </a:p>
            <a:p>
              <a:pPr algn="ct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9554" y="0"/>
            <a:ext cx="1221474" cy="1221474"/>
          </a:xfrm>
          <a:prstGeom prst="rect">
            <a:avLst/>
          </a:prstGeom>
        </p:spPr>
      </p:pic>
      <p:sp>
        <p:nvSpPr>
          <p:cNvPr id="18" name="TextBox 17"/>
          <p:cNvSpPr txBox="1"/>
          <p:nvPr/>
        </p:nvSpPr>
        <p:spPr>
          <a:xfrm>
            <a:off x="1423670" y="358775"/>
            <a:ext cx="2299335" cy="460375"/>
          </a:xfrm>
          <a:prstGeom prst="rect">
            <a:avLst/>
          </a:prstGeom>
          <a:noFill/>
        </p:spPr>
        <p:txBody>
          <a:bodyPr wrap="square" rtlCol="0">
            <a:spAutoFit/>
          </a:bodyPr>
          <a:lstStyle/>
          <a:p>
            <a:r>
              <a:rPr lang="zh-CN" altLang="en-US" sz="2400" b="1" dirty="0"/>
              <a:t>技术可行性 </a:t>
            </a:r>
            <a:endParaRPr lang="en-US" altLang="zh-CN" sz="2400" b="1" dirty="0"/>
          </a:p>
        </p:txBody>
      </p:sp>
      <p:graphicFrame>
        <p:nvGraphicFramePr>
          <p:cNvPr id="4" name="Diagram 3"/>
          <p:cNvGraphicFramePr/>
          <p:nvPr/>
        </p:nvGraphicFramePr>
        <p:xfrm>
          <a:off x="3390900" y="1513840"/>
          <a:ext cx="5410835" cy="4204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Box 4"/>
          <p:cNvSpPr txBox="1"/>
          <p:nvPr/>
        </p:nvSpPr>
        <p:spPr>
          <a:xfrm>
            <a:off x="722630" y="1359535"/>
            <a:ext cx="2999740" cy="2030095"/>
          </a:xfrm>
          <a:prstGeom prst="rect">
            <a:avLst/>
          </a:prstGeom>
          <a:noFill/>
        </p:spPr>
        <p:txBody>
          <a:bodyPr wrap="square" rtlCol="0">
            <a:spAutoFit/>
          </a:bodyPr>
          <a:lstStyle/>
          <a:p>
            <a:pPr algn="l"/>
            <a:r>
              <a:rPr lang="en-US" dirty="0"/>
              <a:t>1.</a:t>
            </a:r>
            <a:r>
              <a:rPr lang="zh-CN" altLang="en-US" dirty="0"/>
              <a:t>多设备跨平台</a:t>
            </a:r>
            <a:endParaRPr lang="zh-CN" altLang="en-US" dirty="0"/>
          </a:p>
          <a:p>
            <a:pPr algn="l"/>
            <a:r>
              <a:rPr lang="zh-CN" altLang="en-US" dirty="0">
                <a:sym typeface="+mn-ea"/>
              </a:rPr>
              <a:t>通过</a:t>
            </a:r>
            <a:r>
              <a:rPr lang="en-US" altLang="zh-CN" dirty="0">
                <a:sym typeface="+mn-ea"/>
              </a:rPr>
              <a:t>HTML5</a:t>
            </a:r>
            <a:r>
              <a:rPr lang="zh-CN" altLang="en-US" dirty="0">
                <a:sym typeface="+mn-ea"/>
              </a:rPr>
              <a:t>开发的软件易于移植到各个平台。</a:t>
            </a:r>
            <a:endParaRPr lang="zh-CN" altLang="en-US" dirty="0">
              <a:sym typeface="+mn-ea"/>
            </a:endParaRPr>
          </a:p>
          <a:p>
            <a:pPr algn="l"/>
            <a:r>
              <a:rPr lang="en-US" altLang="zh-CN" dirty="0">
                <a:sym typeface="+mn-ea"/>
              </a:rPr>
              <a:t>2.</a:t>
            </a:r>
            <a:r>
              <a:rPr lang="zh-CN" altLang="en-US" dirty="0">
                <a:sym typeface="+mn-ea"/>
              </a:rPr>
              <a:t>自适应网页设计</a:t>
            </a:r>
            <a:endParaRPr lang="zh-CN" altLang="en-US" dirty="0">
              <a:sym typeface="+mn-ea"/>
            </a:endParaRPr>
          </a:p>
          <a:p>
            <a:pPr algn="l"/>
            <a:r>
              <a:rPr lang="zh-CN" altLang="en-US" dirty="0">
                <a:sym typeface="+mn-ea"/>
              </a:rPr>
              <a:t>一套代码根据不同屏幕分辨率响应，输出合理的页面。</a:t>
            </a:r>
            <a:endParaRPr lang="zh-CN" altLang="en-US" dirty="0">
              <a:sym typeface="+mn-ea"/>
            </a:endParaRPr>
          </a:p>
          <a:p>
            <a:pPr algn="l"/>
            <a:r>
              <a:rPr lang="en-US" altLang="zh-CN" dirty="0">
                <a:sym typeface="+mn-ea"/>
              </a:rPr>
              <a:t>3.</a:t>
            </a:r>
            <a:r>
              <a:rPr lang="zh-CN" altLang="en-US" dirty="0">
                <a:sym typeface="+mn-ea"/>
              </a:rPr>
              <a:t>及时更新</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[1]</a:t>
            </a:r>
            <a:endParaRPr lang="en-US" altLang="zh-CN" dirty="0">
              <a:sym typeface="+mn-ea"/>
            </a:endParaRPr>
          </a:p>
        </p:txBody>
      </p:sp>
      <p:sp>
        <p:nvSpPr>
          <p:cNvPr id="2" name="Text Box 1"/>
          <p:cNvSpPr txBox="1"/>
          <p:nvPr/>
        </p:nvSpPr>
        <p:spPr>
          <a:xfrm>
            <a:off x="8535035" y="1913890"/>
            <a:ext cx="2999740" cy="922020"/>
          </a:xfrm>
          <a:prstGeom prst="rect">
            <a:avLst/>
          </a:prstGeom>
          <a:noFill/>
        </p:spPr>
        <p:txBody>
          <a:bodyPr wrap="square" rtlCol="0">
            <a:spAutoFit/>
          </a:bodyPr>
          <a:lstStyle/>
          <a:p>
            <a:pPr algn="l"/>
            <a:r>
              <a:rPr lang="en-US" dirty="0"/>
              <a:t>1.</a:t>
            </a:r>
            <a:r>
              <a:rPr lang="zh-CN" altLang="en-US" dirty="0"/>
              <a:t>功能较为单一</a:t>
            </a:r>
            <a:endParaRPr lang="zh-CN" altLang="en-US" dirty="0"/>
          </a:p>
          <a:p>
            <a:pPr algn="l"/>
            <a:r>
              <a:rPr lang="en-US" altLang="zh-CN" dirty="0">
                <a:sym typeface="+mn-ea"/>
              </a:rPr>
              <a:t>2.</a:t>
            </a:r>
            <a:r>
              <a:rPr lang="zh-CN" altLang="en-US" dirty="0">
                <a:sym typeface="+mn-ea"/>
              </a:rPr>
              <a:t>无固定的打开</a:t>
            </a:r>
            <a:endParaRPr lang="zh-CN" altLang="en-US" dirty="0">
              <a:sym typeface="+mn-ea"/>
            </a:endParaRPr>
          </a:p>
          <a:p>
            <a:pPr algn="l"/>
            <a:r>
              <a:rPr lang="en-US" altLang="zh-CN" dirty="0">
                <a:sym typeface="+mn-ea"/>
              </a:rPr>
              <a:t>3.</a:t>
            </a:r>
            <a:r>
              <a:rPr lang="zh-CN" altLang="en-US" dirty="0">
                <a:sym typeface="+mn-ea"/>
              </a:rPr>
              <a:t>数据精细化控制较弱</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[1]</a:t>
            </a:r>
            <a:endParaRPr lang="zh-CN" altLang="en-US" dirty="0">
              <a:sym typeface="+mn-ea"/>
            </a:endParaRPr>
          </a:p>
        </p:txBody>
      </p:sp>
      <p:sp>
        <p:nvSpPr>
          <p:cNvPr id="3" name="Text Box 2"/>
          <p:cNvSpPr txBox="1"/>
          <p:nvPr/>
        </p:nvSpPr>
        <p:spPr>
          <a:xfrm>
            <a:off x="722630" y="3820795"/>
            <a:ext cx="2999740" cy="1753235"/>
          </a:xfrm>
          <a:prstGeom prst="rect">
            <a:avLst/>
          </a:prstGeom>
          <a:noFill/>
        </p:spPr>
        <p:txBody>
          <a:bodyPr wrap="square" rtlCol="0">
            <a:spAutoFit/>
          </a:bodyPr>
          <a:lstStyle/>
          <a:p>
            <a:pPr algn="l"/>
            <a:r>
              <a:rPr lang="en-US" dirty="0"/>
              <a:t>1.</a:t>
            </a:r>
            <a:r>
              <a:rPr lang="zh-CN" altLang="en-US" dirty="0"/>
              <a:t>类似网页不多</a:t>
            </a:r>
            <a:endParaRPr lang="zh-CN" altLang="en-US" dirty="0"/>
          </a:p>
          <a:p>
            <a:pPr algn="l"/>
            <a:r>
              <a:rPr lang="zh-CN" altLang="en-US" dirty="0">
                <a:sym typeface="+mn-ea"/>
              </a:rPr>
              <a:t>类似的专注于旅游打卡的网页几乎没有。</a:t>
            </a:r>
            <a:endParaRPr lang="zh-CN" altLang="en-US" dirty="0">
              <a:sym typeface="+mn-ea"/>
            </a:endParaRPr>
          </a:p>
          <a:p>
            <a:pPr algn="l"/>
            <a:r>
              <a:rPr lang="en-US" altLang="zh-CN" dirty="0">
                <a:sym typeface="+mn-ea"/>
              </a:rPr>
              <a:t>2.</a:t>
            </a:r>
            <a:r>
              <a:rPr lang="zh-CN" altLang="en-US" dirty="0">
                <a:sym typeface="+mn-ea"/>
              </a:rPr>
              <a:t>人们对网页接受程度高</a:t>
            </a:r>
            <a:endParaRPr lang="zh-CN" altLang="en-US" dirty="0">
              <a:sym typeface="+mn-ea"/>
            </a:endParaRPr>
          </a:p>
          <a:p>
            <a:pPr algn="l"/>
            <a:r>
              <a:rPr lang="zh-CN" altLang="en-US" dirty="0">
                <a:sym typeface="+mn-ea"/>
              </a:rPr>
              <a:t>人们更愿意去尝试不用下载、不用授权的网页。</a:t>
            </a:r>
            <a:endParaRPr lang="en-US" altLang="zh-CN" dirty="0">
              <a:sym typeface="+mn-ea"/>
            </a:endParaRPr>
          </a:p>
        </p:txBody>
      </p:sp>
      <p:sp>
        <p:nvSpPr>
          <p:cNvPr id="6" name="Text Box 5"/>
          <p:cNvSpPr txBox="1"/>
          <p:nvPr/>
        </p:nvSpPr>
        <p:spPr>
          <a:xfrm>
            <a:off x="8535035" y="3820795"/>
            <a:ext cx="2999740" cy="1753235"/>
          </a:xfrm>
          <a:prstGeom prst="rect">
            <a:avLst/>
          </a:prstGeom>
          <a:noFill/>
        </p:spPr>
        <p:txBody>
          <a:bodyPr wrap="square" rtlCol="0">
            <a:spAutoFit/>
          </a:bodyPr>
          <a:lstStyle/>
          <a:p>
            <a:pPr algn="l"/>
            <a:r>
              <a:rPr lang="en-US" dirty="0"/>
              <a:t>1.</a:t>
            </a:r>
            <a:r>
              <a:rPr lang="zh-CN" altLang="en-US" dirty="0"/>
              <a:t>复制速度较快</a:t>
            </a:r>
            <a:endParaRPr lang="zh-CN" altLang="en-US" dirty="0"/>
          </a:p>
          <a:p>
            <a:pPr algn="l"/>
            <a:r>
              <a:rPr lang="zh-CN" altLang="en-US" dirty="0"/>
              <a:t>网站作品同质化严重，该网站一出现就可能被复制。</a:t>
            </a:r>
            <a:endParaRPr lang="zh-CN" altLang="en-US" dirty="0"/>
          </a:p>
          <a:p>
            <a:pPr algn="l"/>
            <a:r>
              <a:rPr lang="en-US" altLang="zh-CN" dirty="0">
                <a:sym typeface="+mn-ea"/>
              </a:rPr>
              <a:t>2.</a:t>
            </a:r>
            <a:r>
              <a:rPr lang="zh-CN" altLang="en-US" dirty="0">
                <a:sym typeface="+mn-ea"/>
              </a:rPr>
              <a:t>用户粘性差</a:t>
            </a:r>
            <a:endParaRPr lang="zh-CN" altLang="en-US" dirty="0">
              <a:sym typeface="+mn-ea"/>
            </a:endParaRPr>
          </a:p>
          <a:p>
            <a:pPr algn="l"/>
            <a:r>
              <a:rPr lang="zh-CN" altLang="en-US" dirty="0">
                <a:sym typeface="+mn-ea"/>
              </a:rPr>
              <a:t>用户浏览后注册、收藏的可能性很低。</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[1]</a:t>
            </a:r>
            <a:endParaRPr lang="zh-CN" altLang="en-US" dirty="0">
              <a:sym typeface="+mn-ea"/>
            </a:endParaRPr>
          </a:p>
        </p:txBody>
      </p:sp>
      <p:sp>
        <p:nvSpPr>
          <p:cNvPr id="7" name="Text Box 6"/>
          <p:cNvSpPr txBox="1"/>
          <p:nvPr/>
        </p:nvSpPr>
        <p:spPr>
          <a:xfrm>
            <a:off x="4933315" y="935990"/>
            <a:ext cx="2326640" cy="460375"/>
          </a:xfrm>
          <a:prstGeom prst="rect">
            <a:avLst/>
          </a:prstGeom>
          <a:noFill/>
        </p:spPr>
        <p:txBody>
          <a:bodyPr wrap="none" rtlCol="0">
            <a:spAutoFit/>
          </a:bodyPr>
          <a:lstStyle/>
          <a:p>
            <a:r>
              <a:rPr lang="zh-CN" altLang="en-US" sz="2400" b="1">
                <a:latin typeface="宋体" panose="02010600030101010101" pitchFamily="2" charset="-122"/>
                <a:ea typeface="宋体" panose="02010600030101010101" pitchFamily="2" charset="-122"/>
                <a:cs typeface="宋体" panose="02010600030101010101" pitchFamily="2" charset="-122"/>
              </a:rPr>
              <a:t>客户端：</a:t>
            </a:r>
            <a:r>
              <a:rPr lang="en-US" altLang="zh-CN" sz="2400" b="1">
                <a:latin typeface="宋体" panose="02010600030101010101" pitchFamily="2" charset="-122"/>
                <a:ea typeface="宋体" panose="02010600030101010101" pitchFamily="2" charset="-122"/>
                <a:cs typeface="宋体" panose="02010600030101010101" pitchFamily="2" charset="-122"/>
              </a:rPr>
              <a:t>H5</a:t>
            </a:r>
            <a:r>
              <a:rPr lang="zh-CN" altLang="en-US" sz="2400" b="1">
                <a:latin typeface="宋体" panose="02010600030101010101" pitchFamily="2" charset="-122"/>
                <a:ea typeface="宋体" panose="02010600030101010101" pitchFamily="2" charset="-122"/>
                <a:cs typeface="宋体" panose="02010600030101010101" pitchFamily="2" charset="-122"/>
              </a:rPr>
              <a:t>网页</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6147</Words>
  <Application>WPS Presentation</Application>
  <PresentationFormat>宽屏</PresentationFormat>
  <Paragraphs>623</Paragraphs>
  <Slides>39</Slides>
  <Notes>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Arial</vt:lpstr>
      <vt:lpstr>宋体</vt:lpstr>
      <vt:lpstr>Wingdings</vt:lpstr>
      <vt:lpstr>方正舒体</vt:lpstr>
      <vt:lpstr>Bodoni MT Black</vt:lpstr>
      <vt:lpstr>Segoe Print</vt:lpstr>
      <vt:lpstr>汉仪良品线简</vt:lpstr>
      <vt:lpstr>Calibri</vt:lpstr>
      <vt:lpstr>微软雅黑</vt:lpstr>
      <vt:lpstr>Arial Unicode MS</vt:lpstr>
      <vt:lpstr>Calibri Light</vt:lpstr>
      <vt:lpstr>Calibri</vt:lpstr>
      <vt:lpstr>微软雅黑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ASUS</cp:lastModifiedBy>
  <cp:revision>419</cp:revision>
  <dcterms:created xsi:type="dcterms:W3CDTF">2020-10-21T01:19:00Z</dcterms:created>
  <dcterms:modified xsi:type="dcterms:W3CDTF">2020-10-29T15:25:40Z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